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87" r:id="rId2"/>
    <p:sldId id="258" r:id="rId3"/>
    <p:sldId id="259" r:id="rId4"/>
    <p:sldId id="260" r:id="rId5"/>
    <p:sldId id="261" r:id="rId6"/>
    <p:sldId id="262" r:id="rId7"/>
    <p:sldId id="263" r:id="rId8"/>
    <p:sldId id="264" r:id="rId9"/>
    <p:sldId id="288" r:id="rId10"/>
    <p:sldId id="265" r:id="rId11"/>
    <p:sldId id="266" r:id="rId12"/>
    <p:sldId id="267" r:id="rId13"/>
    <p:sldId id="268" r:id="rId14"/>
    <p:sldId id="269" r:id="rId15"/>
    <p:sldId id="273" r:id="rId16"/>
    <p:sldId id="270" r:id="rId17"/>
    <p:sldId id="271" r:id="rId18"/>
    <p:sldId id="272" r:id="rId19"/>
    <p:sldId id="285" r:id="rId20"/>
    <p:sldId id="284" r:id="rId21"/>
    <p:sldId id="274" r:id="rId22"/>
    <p:sldId id="275" r:id="rId23"/>
    <p:sldId id="276" r:id="rId24"/>
    <p:sldId id="277" r:id="rId25"/>
    <p:sldId id="278" r:id="rId26"/>
    <p:sldId id="279" r:id="rId27"/>
    <p:sldId id="280" r:id="rId28"/>
    <p:sldId id="281" r:id="rId29"/>
    <p:sldId id="286" r:id="rId30"/>
    <p:sldId id="282" r:id="rId31"/>
    <p:sldId id="283" r:id="rId32"/>
    <p:sldId id="28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8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89072" autoAdjust="0"/>
  </p:normalViewPr>
  <p:slideViewPr>
    <p:cSldViewPr snapToGrid="0">
      <p:cViewPr>
        <p:scale>
          <a:sx n="79" d="100"/>
          <a:sy n="79" d="100"/>
        </p:scale>
        <p:origin x="108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0:06.896"/>
    </inkml:context>
    <inkml:brush xml:id="br0">
      <inkml:brushProperty name="width" value="0.05" units="cm"/>
      <inkml:brushProperty name="height" value="0.05" units="cm"/>
    </inkml:brush>
  </inkml:definitions>
  <inkml:trace contextRef="#ctx0" brushRef="#br0">314 1 24575,'0'6'0,"0"3"0,1 0 0,-2-1 0,1 1 0,-1 0 0,0-1 0,-1 1 0,0-1 0,-1 0 0,-6 17 0,-5 0 0,0 0 0,-2-1 0,-1-1 0,-1 0 0,-27 26 0,36-40 0,0 0 0,1 0 0,0 1 0,0 0 0,1 1 0,0 0 0,-7 17 0,9-17 0,-1-1 0,0 1 0,-9 9 0,-15 28 0,5-7-1365,10-23-5461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0:49.887"/>
    </inkml:context>
    <inkml:brush xml:id="br0">
      <inkml:brushProperty name="width" value="0.05" units="cm"/>
      <inkml:brushProperty name="height" value="0.05" units="cm"/>
    </inkml:brush>
  </inkml:definitions>
  <inkml:trace contextRef="#ctx0" brushRef="#br0">0 1 24575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0:51.252"/>
    </inkml:context>
    <inkml:brush xml:id="br0">
      <inkml:brushProperty name="width" value="0.05" units="cm"/>
      <inkml:brushProperty name="height" value="0.05" units="cm"/>
    </inkml:brush>
  </inkml:definitions>
  <inkml:trace contextRef="#ctx0" brushRef="#br0">0 0 24575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0:51.614"/>
    </inkml:context>
    <inkml:brush xml:id="br0">
      <inkml:brushProperty name="width" value="0.05" units="cm"/>
      <inkml:brushProperty name="height" value="0.05" units="cm"/>
    </inkml:brush>
  </inkml:definitions>
  <inkml:trace contextRef="#ctx0" brushRef="#br0">0 0 24575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0:52.711"/>
    </inkml:context>
    <inkml:brush xml:id="br0">
      <inkml:brushProperty name="width" value="0.05" units="cm"/>
      <inkml:brushProperty name="height" value="0.05" units="cm"/>
    </inkml:brush>
  </inkml:definitions>
  <inkml:trace contextRef="#ctx0" brushRef="#br0">0 0 24575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0:53.055"/>
    </inkml:context>
    <inkml:brush xml:id="br0">
      <inkml:brushProperty name="width" value="0.05" units="cm"/>
      <inkml:brushProperty name="height" value="0.05" units="cm"/>
    </inkml:brush>
  </inkml:definitions>
  <inkml:trace contextRef="#ctx0" brushRef="#br0">0 0 24575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0:54.669"/>
    </inkml:context>
    <inkml:brush xml:id="br0">
      <inkml:brushProperty name="width" value="0.05" units="cm"/>
      <inkml:brushProperty name="height" value="0.05" units="cm"/>
    </inkml:brush>
  </inkml:definitions>
  <inkml:trace contextRef="#ctx0" brushRef="#br0">1 0 24575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0:55.029"/>
    </inkml:context>
    <inkml:brush xml:id="br0">
      <inkml:brushProperty name="width" value="0.05" units="cm"/>
      <inkml:brushProperty name="height" value="0.05" units="cm"/>
    </inkml:brush>
  </inkml:definitions>
  <inkml:trace contextRef="#ctx0" brushRef="#br0">1 0 24575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0:56.281"/>
    </inkml:context>
    <inkml:brush xml:id="br0">
      <inkml:brushProperty name="width" value="0.05" units="cm"/>
      <inkml:brushProperty name="height" value="0.05" units="cm"/>
    </inkml:brush>
  </inkml:definitions>
  <inkml:trace contextRef="#ctx0" brushRef="#br0">0 1 24575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0:56.640"/>
    </inkml:context>
    <inkml:brush xml:id="br0">
      <inkml:brushProperty name="width" value="0.05" units="cm"/>
      <inkml:brushProperty name="height" value="0.05" units="cm"/>
    </inkml:brush>
  </inkml:definitions>
  <inkml:trace contextRef="#ctx0" brushRef="#br0">0 1 24575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0:59.667"/>
    </inkml:context>
    <inkml:brush xml:id="br0">
      <inkml:brushProperty name="width" value="0.05" units="cm"/>
      <inkml:brushProperty name="height" value="0.05" units="cm"/>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0:08.347"/>
    </inkml:context>
    <inkml:brush xml:id="br0">
      <inkml:brushProperty name="width" value="0.05" units="cm"/>
      <inkml:brushProperty name="height" value="0.05" units="cm"/>
    </inkml:brush>
  </inkml:definitions>
  <inkml:trace contextRef="#ctx0" brushRef="#br0">0 1 24575,'1'4'0,"0"0"0,0 0 0,0 0 0,1-1 0,-1 1 0,1 0 0,0-1 0,0 1 0,0-1 0,6 6 0,2 6 0,-1 0 0,1-1 0,1 0 0,0-1 0,1 0 0,0-1 0,1-1 0,1 0 0,0 0 0,0-1 0,22 11 0,180 103 0,-161-97 0,-44-22 0,0-1 0,-1 1 0,0 0 0,0 1 0,0 1 0,-1-1 0,0 1 0,0 1 0,-1 0 0,12 14 0,-8-5-102,-2-2-319,0 0 0,17 17 0,-10-16-6405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1:00.009"/>
    </inkml:context>
    <inkml:brush xml:id="br0">
      <inkml:brushProperty name="width" value="0.05" units="cm"/>
      <inkml:brushProperty name="height" value="0.05" units="cm"/>
    </inkml:brush>
  </inkml:definitions>
  <inkml:trace contextRef="#ctx0" brushRef="#br0">1 0 24575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1:00.839"/>
    </inkml:context>
    <inkml:brush xml:id="br0">
      <inkml:brushProperty name="width" value="0.05" units="cm"/>
      <inkml:brushProperty name="height" value="0.05" units="cm"/>
    </inkml:brush>
  </inkml:definitions>
  <inkml:trace contextRef="#ctx0" brushRef="#br0">0 0 24575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1:01.168"/>
    </inkml:context>
    <inkml:brush xml:id="br0">
      <inkml:brushProperty name="width" value="0.05" units="cm"/>
      <inkml:brushProperty name="height" value="0.05" units="cm"/>
    </inkml:brush>
  </inkml:definitions>
  <inkml:trace contextRef="#ctx0" brushRef="#br0">0 0 24575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1:02.884"/>
    </inkml:context>
    <inkml:brush xml:id="br0">
      <inkml:brushProperty name="width" value="0.05" units="cm"/>
      <inkml:brushProperty name="height" value="0.05" units="cm"/>
    </inkml:brush>
  </inkml:definitions>
  <inkml:trace contextRef="#ctx0" brushRef="#br0">0 0 24575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1:03.228"/>
    </inkml:context>
    <inkml:brush xml:id="br0">
      <inkml:brushProperty name="width" value="0.05" units="cm"/>
      <inkml:brushProperty name="height" value="0.05" units="cm"/>
    </inkml:brush>
  </inkml:definitions>
  <inkml:trace contextRef="#ctx0" brushRef="#br0">0 0 24575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1:25.600"/>
    </inkml:context>
    <inkml:brush xml:id="br0">
      <inkml:brushProperty name="width" value="0.05" units="cm"/>
      <inkml:brushProperty name="height" value="0.05" units="cm"/>
    </inkml:brush>
  </inkml:definitions>
  <inkml:trace contextRef="#ctx0" brushRef="#br0">0 1 24575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1:41.539"/>
    </inkml:context>
    <inkml:brush xml:id="br0">
      <inkml:brushProperty name="width" value="0.05" units="cm"/>
      <inkml:brushProperty name="height" value="0.05" units="cm"/>
    </inkml:brush>
  </inkml:definitions>
  <inkml:trace contextRef="#ctx0" brushRef="#br0">314 1 24575,'0'6'0,"0"3"0,1 0 0,-2-1 0,1 1 0,-1 0 0,0-1 0,-1 1 0,0-1 0,-1 0 0,-6 17 0,-5 0 0,0 0 0,-2-1 0,-1-1 0,-1 0 0,-27 26 0,36-40 0,0 0 0,1 0 0,0 1 0,0 0 0,1 1 0,0 0 0,-7 17 0,9-17 0,-1-1 0,0 1 0,-9 9 0,-15 28 0,5-7-1365,10-23-5461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1:41.540"/>
    </inkml:context>
    <inkml:brush xml:id="br0">
      <inkml:brushProperty name="width" value="0.05" units="cm"/>
      <inkml:brushProperty name="height" value="0.05" units="cm"/>
    </inkml:brush>
  </inkml:definitions>
  <inkml:trace contextRef="#ctx0" brushRef="#br0">0 1 24575,'1'4'0,"0"0"0,0 0 0,0 0 0,1-1 0,-1 1 0,1 0 0,0-1 0,0 1 0,0-1 0,6 6 0,2 6 0,-1 0 0,1-1 0,1 0 0,0-1 0,1 0 0,0-1 0,1-1 0,1 0 0,0 0 0,0-1 0,22 11 0,180 103 0,-161-97 0,-44-22 0,0-1 0,-1 1 0,0 0 0,0 1 0,0 1 0,-1-1 0,0 1 0,0 1 0,-1 0 0,12 14 0,-8-5-102,-2-2-319,0 0 0,17 17 0,-10-16-6405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1:41.541"/>
    </inkml:context>
    <inkml:brush xml:id="br0">
      <inkml:brushProperty name="width" value="0.05" units="cm"/>
      <inkml:brushProperty name="height" value="0.05" units="cm"/>
    </inkml:brush>
  </inkml:definitions>
  <inkml:trace contextRef="#ctx0" brushRef="#br0">283 1 24575,'-1'7'0,"0"0"0,0 0 0,-1 0 0,0-1 0,-4 11 0,-5 22 0,5-13 0,0 1 0,-2-1 0,-1 0 0,-1-1 0,-19 35 0,16-31 0,-15 55 0,-6 11 0,23-65 0,-10 38 0,15-44 0,-1-1 0,-1 1 0,-14 26 0,15-38-151,1 0-1,1 1 0,0-1 0,1 1 1,1 0-1,0 0 0,0 0 1,0 17-1,2-5-6674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1:41.542"/>
    </inkml:context>
    <inkml:brush xml:id="br0">
      <inkml:brushProperty name="width" value="0.05" units="cm"/>
      <inkml:brushProperty name="height" value="0.05" units="cm"/>
    </inkml:brush>
  </inkml:definitions>
  <inkml:trace contextRef="#ctx0" brushRef="#br0">0 1 24575,'0'5'0,"0"7"0,0 8 0,0 4 0,0 4 0,5 3 0,2 0 0,6 2 0,-1-1 0,4 0 0,-1 0 0,-3 0 0,1-7 0,0-1 0,-4 1 0,-3-5-8191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0:10.379"/>
    </inkml:context>
    <inkml:brush xml:id="br0">
      <inkml:brushProperty name="width" value="0.05" units="cm"/>
      <inkml:brushProperty name="height" value="0.05" units="cm"/>
    </inkml:brush>
  </inkml:definitions>
  <inkml:trace contextRef="#ctx0" brushRef="#br0">283 1 24575,'-1'7'0,"0"0"0,0 0 0,-1 0 0,0-1 0,-4 11 0,-5 22 0,5-13 0,0 1 0,-2-1 0,-1 0 0,-1-1 0,-19 35 0,16-31 0,-15 55 0,-6 11 0,23-65 0,-10 38 0,15-44 0,-1-1 0,-1 1 0,-14 26 0,15-38-151,1 0-1,1 1 0,0-1 0,1 1 1,1 0-1,0 0 0,0 0 1,0 17-1,2-5-6674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0:12.455"/>
    </inkml:context>
    <inkml:brush xml:id="br0">
      <inkml:brushProperty name="width" value="0.05" units="cm"/>
      <inkml:brushProperty name="height" value="0.05" units="cm"/>
    </inkml:brush>
  </inkml:definitions>
  <inkml:trace contextRef="#ctx0" brushRef="#br0">0 1 24575,'0'5'0,"0"7"0,0 8 0,0 4 0,0 4 0,5 3 0,2 0 0,6 2 0,-1-1 0,4 0 0,-1 0 0,-3 0 0,1-7 0,0-1 0,-4 1 0,-3-5-8191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39:07.130"/>
    </inkml:context>
    <inkml:brush xml:id="br0">
      <inkml:brushProperty name="width" value="0.05" units="cm"/>
      <inkml:brushProperty name="height" value="0.05" units="cm"/>
    </inkml:brush>
  </inkml:definitions>
  <inkml:trace contextRef="#ctx0" brushRef="#br0">0 1 24575,'19'476'-23,"-5"-187"-1310,-2 797 1192,-11-993 562,4 1 0,17 102 0,9 9-187,-24-134-234,-5 142 0,-4-106 0,2 594 0,0-696 0,0-1 0,0 0 0,0 1 0,1-1 0,0 0 0,0 0 0,0 1 0,0-1 0,3 6 0,-3-8 0,0-1 0,0 1 0,1 0 0,-1 0 0,1-1 0,-1 1 0,1-1 0,-1 0 0,1 1 0,0-1 0,0 0 0,0 0 0,-1 0 0,1 0 0,0-1 0,0 1 0,0-1 0,0 1 0,1-1 0,2 1 0,24 1 0,0-1 0,33-3 0,-37 0 0,-1 1 0,1 2 0,46 6 0,-14 2 0,1-3 0,-1-3 0,69-5 0,-35 0 0,74 2 0,394-9 0,30-6 0,-289 5 0,-97 2 0,195 5 0,18-1 0,-116-15 0,-71 3 0,429 6-1365,-639 10-5461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0:40.480"/>
    </inkml:context>
    <inkml:brush xml:id="br0">
      <inkml:brushProperty name="width" value="0.05" units="cm"/>
      <inkml:brushProperty name="height" value="0.05" units="cm"/>
    </inkml:brush>
  </inkml:definitions>
  <inkml:trace contextRef="#ctx0" brushRef="#br0">0 0 24575,'533'0'0,"-526"0"0,1 1 0,0-1 0,-1 2 0,1-1 0,-1 1 0,1 0 0,-1 0 0,0 1 0,0 0 0,0 1 0,0 0 0,0 0 0,-1 0 0,0 1 0,0 0 0,0 0 0,0 1 0,-1-1 0,8 11 0,28 37 0,-16-19 0,35 34 0,-53-60 0,0 0 0,0 0 0,-1 1 0,0 0 0,8 17 0,18 53 0,-24-59 0,3 7 0,2 0 0,16 25 0,16 31 0,-36-64 0,-1 0 0,-1 1 0,0 0 0,-1 0 0,-1 0 0,-1 1 0,-1 0 0,2 30 0,-5-43 0,1 0 0,0 0 0,0 0 0,1-1 0,0 1 0,0-1 0,5 12 0,3 2 0,15 23 0,-10-18 0,-12-21 0,0-1 0,0 1 0,0-1 0,1 0 0,0 0 0,0-1 0,0 1 0,0-1 0,9 6 0,3 0 0,26 9 0,-32-13 0,9 1 0,-1-1 0,1-1 0,0 0 0,22 0 0,17 4 0,40 15 0,-68-17 0,-1-3 0,1 0 0,0-2 0,40-4 0,-3 2 0,29 2 0,96-3 0,-147-8 0,-38 8 0,0 0 0,-1 0 0,1 1 0,0-1 0,0 2 0,0-1 0,0 1 0,0 0 0,0 1 0,7 1 0,-12-1 0,1 0 0,-1 0 0,0 1 0,0 0 0,0-1 0,0 1 0,0 0 0,0 0 0,0 0 0,0 0 0,-1 0 0,1 1 0,1 2 0,18 37 0,-16-31 0,0 2 0,2-1 0,0 0 0,0-1 0,1 1 0,11 12 0,-15-20 0,-1 1 0,0 0 0,0 0 0,0 0 0,3 9 0,-4-9 0,1 1 0,0-1 0,0 1 0,6 7 0,23 31 0,-23-31 0,1 0 0,0 0 0,17 16 0,100 75 0,-103-85 0,-17-12 0,1 0 0,0-1 0,1 0 0,-1 0 0,1-1 0,0 0 0,1 0 0,-1-1 0,17 4 0,105 16 0,-76-14 0,-28-5 0,46 3 0,-44-9 0,0-1 0,46-11 0,-32 5 0,2-2 0,-30 6 0,0 1 0,22-3 0,33 7 0,-42 0 0,32-3 0,-23-6 0,-31 6 0,1 0 0,-1 1 0,0 0 0,12 0 0,-15 1 0,0 1 0,0-1 0,0 1 0,0 0 0,0 0 0,0 0 0,0 0 0,0 0 0,-1 1 0,1-1 0,0 1 0,-1 0 0,5 4 0,3 2 0,-1 1 0,1 0 0,-1 1 0,-1 0 0,0 1 0,0 0 0,-1 0 0,0 0 0,-1 1 0,9 22 0,21 65 0,-33-91 0,0-1 0,0 0 0,0 1 0,1-1 0,0-1 0,1 1 0,-1-1 0,1 0 0,0 0 0,1 0 0,-1-1 0,11 9 0,8 2 0,-1 0 0,29 12 0,-34-18 0,24 12 0,45 17 0,-69-32 0,1-1 0,0-1 0,0-1 0,1 0 0,22 0 0,-14-1 0,0 1 0,0 2 0,0 1 0,49 19 0,-38-12 0,49 11 0,-43-16-68,-13-1-580,60 5-1,-74-13-6177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0:47.749"/>
    </inkml:context>
    <inkml:brush xml:id="br0">
      <inkml:brushProperty name="width" value="0.05" units="cm"/>
      <inkml:brushProperty name="height" value="0.05" units="cm"/>
    </inkml:brush>
  </inkml:definitions>
  <inkml:trace contextRef="#ctx0" brushRef="#br0">0 1 24575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0:48.094"/>
    </inkml:context>
    <inkml:brush xml:id="br0">
      <inkml:brushProperty name="width" value="0.05" units="cm"/>
      <inkml:brushProperty name="height" value="0.05" units="cm"/>
    </inkml:brush>
  </inkml:definitions>
  <inkml:trace contextRef="#ctx0" brushRef="#br0">0 1 24575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3T00:40:49.542"/>
    </inkml:context>
    <inkml:brush xml:id="br0">
      <inkml:brushProperty name="width" value="0.05" units="cm"/>
      <inkml:brushProperty name="height" value="0.0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F01268-4AF1-44CB-8B55-9049B6BBF2EC}" type="datetimeFigureOut">
              <a:rPr lang="en-US" smtClean="0"/>
              <a:t>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DE5FA-E494-4B81-A850-0F0E333E15C5}" type="slidenum">
              <a:rPr lang="en-US" smtClean="0"/>
              <a:t>‹#›</a:t>
            </a:fld>
            <a:endParaRPr lang="en-US"/>
          </a:p>
        </p:txBody>
      </p:sp>
    </p:spTree>
    <p:extLst>
      <p:ext uri="{BB962C8B-B14F-4D97-AF65-F5344CB8AC3E}">
        <p14:creationId xmlns:p14="http://schemas.microsoft.com/office/powerpoint/2010/main" val="1403490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Phylogenetics is the scientific study of the evolutionary relationships among living organisms. It involves constructing and analyzing phylogenetic trees, which are diagrams that show the evolutionary relationships among species. Phylogenetic trees are based on the comparison of physical or molecular characteristics of different organisms, and they can be used to infer the evolutionary history and relationships among different groups of organisms. Phylogenetics is a key tool in evolutionary biology, and it has a wide range of applications, including in the study of the evolution of diseases, the identification of new species, and the analysis of gene function.</a:t>
            </a:r>
            <a:endParaRPr lang="en-US" dirty="0"/>
          </a:p>
        </p:txBody>
      </p:sp>
      <p:sp>
        <p:nvSpPr>
          <p:cNvPr id="4" name="Slide Number Placeholder 3"/>
          <p:cNvSpPr>
            <a:spLocks noGrp="1"/>
          </p:cNvSpPr>
          <p:nvPr>
            <p:ph type="sldNum" sz="quarter" idx="5"/>
          </p:nvPr>
        </p:nvSpPr>
        <p:spPr/>
        <p:txBody>
          <a:bodyPr/>
          <a:lstStyle/>
          <a:p>
            <a:fld id="{DC5DE5FA-E494-4B81-A850-0F0E333E15C5}" type="slidenum">
              <a:rPr lang="en-US" smtClean="0"/>
              <a:t>3</a:t>
            </a:fld>
            <a:endParaRPr lang="en-US"/>
          </a:p>
        </p:txBody>
      </p:sp>
    </p:spTree>
    <p:extLst>
      <p:ext uri="{BB962C8B-B14F-4D97-AF65-F5344CB8AC3E}">
        <p14:creationId xmlns:p14="http://schemas.microsoft.com/office/powerpoint/2010/main" val="270939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2800"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DC5DE5FA-E494-4B81-A850-0F0E333E15C5}" type="slidenum">
              <a:rPr lang="en-US" smtClean="0"/>
              <a:t>14</a:t>
            </a:fld>
            <a:endParaRPr lang="en-US"/>
          </a:p>
        </p:txBody>
      </p:sp>
    </p:spTree>
    <p:extLst>
      <p:ext uri="{BB962C8B-B14F-4D97-AF65-F5344CB8AC3E}">
        <p14:creationId xmlns:p14="http://schemas.microsoft.com/office/powerpoint/2010/main" val="2833507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2800"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DC5DE5FA-E494-4B81-A850-0F0E333E15C5}" type="slidenum">
              <a:rPr lang="en-US" smtClean="0"/>
              <a:t>15</a:t>
            </a:fld>
            <a:endParaRPr lang="en-US"/>
          </a:p>
        </p:txBody>
      </p:sp>
    </p:spTree>
    <p:extLst>
      <p:ext uri="{BB962C8B-B14F-4D97-AF65-F5344CB8AC3E}">
        <p14:creationId xmlns:p14="http://schemas.microsoft.com/office/powerpoint/2010/main" val="3203499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2800"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DC5DE5FA-E494-4B81-A850-0F0E333E15C5}" type="slidenum">
              <a:rPr lang="en-US" smtClean="0"/>
              <a:t>16</a:t>
            </a:fld>
            <a:endParaRPr lang="en-US"/>
          </a:p>
        </p:txBody>
      </p:sp>
    </p:spTree>
    <p:extLst>
      <p:ext uri="{BB962C8B-B14F-4D97-AF65-F5344CB8AC3E}">
        <p14:creationId xmlns:p14="http://schemas.microsoft.com/office/powerpoint/2010/main" val="4048993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effectLst/>
                <a:latin typeface="Calibri" panose="020F0502020204030204" pitchFamily="34" charset="0"/>
                <a:ea typeface="Calibri" panose="020F0502020204030204" pitchFamily="34" charset="0"/>
                <a:cs typeface="Times New Roman" panose="02020603050405020304" pitchFamily="18" charset="0"/>
              </a:rPr>
              <a:t>An HMM is a statistical model that consists of a set of states, transitions between states, and emissions from states. In the context of genomic data, each state represents a particular nucleotide or amino acid, and the transitions and emissions represent the likelihood of one state transitioning to another or emitting a particular symbol.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2800"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DC5DE5FA-E494-4B81-A850-0F0E333E15C5}" type="slidenum">
              <a:rPr lang="en-US" smtClean="0"/>
              <a:t>17</a:t>
            </a:fld>
            <a:endParaRPr lang="en-US"/>
          </a:p>
        </p:txBody>
      </p:sp>
    </p:spTree>
    <p:extLst>
      <p:ext uri="{BB962C8B-B14F-4D97-AF65-F5344CB8AC3E}">
        <p14:creationId xmlns:p14="http://schemas.microsoft.com/office/powerpoint/2010/main" val="4096170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effectLst/>
                <a:latin typeface="Calibri" panose="020F0502020204030204" pitchFamily="34" charset="0"/>
                <a:ea typeface="Calibri" panose="020F0502020204030204" pitchFamily="34" charset="0"/>
                <a:cs typeface="Times New Roman" panose="02020603050405020304" pitchFamily="18" charset="0"/>
              </a:rPr>
              <a:t>An HMM is a statistical model that consists of a set of states, transitions between states, and emissions from states. In the context of genomic data, each state represents a particular nucleotide or amino acid, and the transitions and emissions represent the likelihood of one state transitioning to another or emitting a particular symbol.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2800"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DC5DE5FA-E494-4B81-A850-0F0E333E15C5}" type="slidenum">
              <a:rPr lang="en-US" smtClean="0"/>
              <a:t>18</a:t>
            </a:fld>
            <a:endParaRPr lang="en-US"/>
          </a:p>
        </p:txBody>
      </p:sp>
    </p:spTree>
    <p:extLst>
      <p:ext uri="{BB962C8B-B14F-4D97-AF65-F5344CB8AC3E}">
        <p14:creationId xmlns:p14="http://schemas.microsoft.com/office/powerpoint/2010/main" val="1541581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effectLst/>
                <a:latin typeface="Calibri" panose="020F0502020204030204" pitchFamily="34" charset="0"/>
                <a:ea typeface="Calibri" panose="020F0502020204030204" pitchFamily="34" charset="0"/>
                <a:cs typeface="Times New Roman" panose="02020603050405020304" pitchFamily="18" charset="0"/>
              </a:rPr>
              <a:t>An HMM is a statistical model that consists of a set of states, transitions between states, and emissions from states. In the context of genomic data, each state represents a particular nucleotide or amino acid, and the transitions and emissions represent the likelihood of one state transitioning to another or emitting a particular symbol.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2800"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DC5DE5FA-E494-4B81-A850-0F0E333E15C5}" type="slidenum">
              <a:rPr lang="en-US" smtClean="0"/>
              <a:t>19</a:t>
            </a:fld>
            <a:endParaRPr lang="en-US"/>
          </a:p>
        </p:txBody>
      </p:sp>
    </p:spTree>
    <p:extLst>
      <p:ext uri="{BB962C8B-B14F-4D97-AF65-F5344CB8AC3E}">
        <p14:creationId xmlns:p14="http://schemas.microsoft.com/office/powerpoint/2010/main" val="3617468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effectLst/>
                <a:latin typeface="Calibri" panose="020F0502020204030204" pitchFamily="34" charset="0"/>
                <a:ea typeface="Calibri" panose="020F0502020204030204" pitchFamily="34" charset="0"/>
                <a:cs typeface="Times New Roman" panose="02020603050405020304" pitchFamily="18" charset="0"/>
              </a:rPr>
              <a:t>An HMM is a statistical model that consists of a set of states, transitions between states, and emissions from states. In the context of genomic data, each state represents a particular nucleotide or amino acid, and the transitions and emissions represent the likelihood of one state transitioning to another or emitting a particular symbol.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2800"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DC5DE5FA-E494-4B81-A850-0F0E333E15C5}" type="slidenum">
              <a:rPr lang="en-US" smtClean="0"/>
              <a:t>20</a:t>
            </a:fld>
            <a:endParaRPr lang="en-US"/>
          </a:p>
        </p:txBody>
      </p:sp>
    </p:spTree>
    <p:extLst>
      <p:ext uri="{BB962C8B-B14F-4D97-AF65-F5344CB8AC3E}">
        <p14:creationId xmlns:p14="http://schemas.microsoft.com/office/powerpoint/2010/main" val="3228889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2800"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DC5DE5FA-E494-4B81-A850-0F0E333E15C5}" type="slidenum">
              <a:rPr lang="en-US" smtClean="0"/>
              <a:t>21</a:t>
            </a:fld>
            <a:endParaRPr lang="en-US"/>
          </a:p>
        </p:txBody>
      </p:sp>
    </p:spTree>
    <p:extLst>
      <p:ext uri="{BB962C8B-B14F-4D97-AF65-F5344CB8AC3E}">
        <p14:creationId xmlns:p14="http://schemas.microsoft.com/office/powerpoint/2010/main" val="4067049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2800"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DC5DE5FA-E494-4B81-A850-0F0E333E15C5}" type="slidenum">
              <a:rPr lang="en-US" smtClean="0"/>
              <a:t>22</a:t>
            </a:fld>
            <a:endParaRPr lang="en-US"/>
          </a:p>
        </p:txBody>
      </p:sp>
    </p:spTree>
    <p:extLst>
      <p:ext uri="{BB962C8B-B14F-4D97-AF65-F5344CB8AC3E}">
        <p14:creationId xmlns:p14="http://schemas.microsoft.com/office/powerpoint/2010/main" val="137592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2800"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DC5DE5FA-E494-4B81-A850-0F0E333E15C5}" type="slidenum">
              <a:rPr lang="en-US" smtClean="0"/>
              <a:t>23</a:t>
            </a:fld>
            <a:endParaRPr lang="en-US"/>
          </a:p>
        </p:txBody>
      </p:sp>
    </p:spTree>
    <p:extLst>
      <p:ext uri="{BB962C8B-B14F-4D97-AF65-F5344CB8AC3E}">
        <p14:creationId xmlns:p14="http://schemas.microsoft.com/office/powerpoint/2010/main" val="1217535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1" dirty="0">
                <a:effectLst/>
                <a:latin typeface="Calibri" panose="020F0502020204030204" pitchFamily="34" charset="0"/>
                <a:ea typeface="Calibri" panose="020F0502020204030204" pitchFamily="34" charset="0"/>
                <a:cs typeface="Times New Roman" panose="02020603050405020304" pitchFamily="18" charset="0"/>
              </a:rPr>
              <a:t>The first step in conducting a phylogenetic analysis is to choose the data that you will use. This could be a set of DNA or protein sequences, or other types of data such as morphological or behavioral traits. It is important to choose a data set that is relevant to the research question you are trying to answer. For example, if you are interested in the evolution of a particular gene, you might choose to use a set of sequences for that gene from a variety of different organisms.</a:t>
            </a:r>
            <a:endParaRPr lang="en-US" dirty="0"/>
          </a:p>
        </p:txBody>
      </p:sp>
      <p:sp>
        <p:nvSpPr>
          <p:cNvPr id="4" name="Slide Number Placeholder 3"/>
          <p:cNvSpPr>
            <a:spLocks noGrp="1"/>
          </p:cNvSpPr>
          <p:nvPr>
            <p:ph type="sldNum" sz="quarter" idx="5"/>
          </p:nvPr>
        </p:nvSpPr>
        <p:spPr/>
        <p:txBody>
          <a:bodyPr/>
          <a:lstStyle/>
          <a:p>
            <a:fld id="{DC5DE5FA-E494-4B81-A850-0F0E333E15C5}" type="slidenum">
              <a:rPr lang="en-US" smtClean="0"/>
              <a:t>6</a:t>
            </a:fld>
            <a:endParaRPr lang="en-US"/>
          </a:p>
        </p:txBody>
      </p:sp>
    </p:spTree>
    <p:extLst>
      <p:ext uri="{BB962C8B-B14F-4D97-AF65-F5344CB8AC3E}">
        <p14:creationId xmlns:p14="http://schemas.microsoft.com/office/powerpoint/2010/main" val="1013885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2800"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DC5DE5FA-E494-4B81-A850-0F0E333E15C5}" type="slidenum">
              <a:rPr lang="en-US" smtClean="0"/>
              <a:t>24</a:t>
            </a:fld>
            <a:endParaRPr lang="en-US"/>
          </a:p>
        </p:txBody>
      </p:sp>
    </p:spTree>
    <p:extLst>
      <p:ext uri="{BB962C8B-B14F-4D97-AF65-F5344CB8AC3E}">
        <p14:creationId xmlns:p14="http://schemas.microsoft.com/office/powerpoint/2010/main" val="3419911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2800"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DC5DE5FA-E494-4B81-A850-0F0E333E15C5}" type="slidenum">
              <a:rPr lang="en-US" smtClean="0"/>
              <a:t>25</a:t>
            </a:fld>
            <a:endParaRPr lang="en-US"/>
          </a:p>
        </p:txBody>
      </p:sp>
    </p:spTree>
    <p:extLst>
      <p:ext uri="{BB962C8B-B14F-4D97-AF65-F5344CB8AC3E}">
        <p14:creationId xmlns:p14="http://schemas.microsoft.com/office/powerpoint/2010/main" val="356890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i="1" dirty="0">
                <a:effectLst/>
                <a:latin typeface="Calibri" panose="020F0502020204030204" pitchFamily="34" charset="0"/>
                <a:ea typeface="Calibri" panose="020F0502020204030204" pitchFamily="34" charset="0"/>
                <a:cs typeface="Times New Roman" panose="02020603050405020304" pitchFamily="18" charset="0"/>
              </a:rPr>
              <a:t>"Bayesian inference is a method for estimating the likelihood of an event based on prior knowledge and new data</a:t>
            </a:r>
          </a:p>
          <a:p>
            <a:pPr algn="l"/>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a:p>
            <a:pPr algn="l"/>
            <a:r>
              <a:rPr lang="en-US" sz="1800" i="1" dirty="0">
                <a:effectLst/>
                <a:latin typeface="Calibri" panose="020F0502020204030204" pitchFamily="34" charset="0"/>
                <a:ea typeface="Calibri" panose="020F0502020204030204" pitchFamily="34" charset="0"/>
                <a:cs typeface="Times New Roman" panose="02020603050405020304" pitchFamily="18" charset="0"/>
              </a:rPr>
              <a:t>Maximum likelihood is a method for estimating the parameters of a statistical model that are most likely to have produced the observed data. It can be used to construct phylogenies by maximizing the likelihood of the data given a particular evolutionary scenario</a:t>
            </a:r>
          </a:p>
          <a:p>
            <a:pPr algn="l"/>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a:p>
            <a:pPr algn="l"/>
            <a:r>
              <a:rPr lang="en-US" sz="1800" i="1" dirty="0">
                <a:effectLst/>
                <a:latin typeface="Calibri" panose="020F0502020204030204" pitchFamily="34" charset="0"/>
                <a:ea typeface="Calibri" panose="020F0502020204030204" pitchFamily="34" charset="0"/>
                <a:cs typeface="Times New Roman" panose="02020603050405020304" pitchFamily="18" charset="0"/>
              </a:rPr>
              <a:t>Neighbor-joining is a method for constructing phylogenies that is based on the principle of minimizing the total length of the branches on the tree. It works by iteratively adding new species to the tree based on their distance from the other species.</a:t>
            </a:r>
          </a:p>
          <a:p>
            <a:pPr algn="l"/>
            <a:endParaRPr lang="en-US" sz="1800" b="0" i="1" dirty="0">
              <a:solidFill>
                <a:srgbClr val="374151"/>
              </a:solidFill>
              <a:effectLst/>
              <a:latin typeface="Calibri" panose="020F0502020204030204" pitchFamily="34" charset="0"/>
              <a:cs typeface="Times New Roman" panose="02020603050405020304" pitchFamily="18" charset="0"/>
            </a:endParaRPr>
          </a:p>
          <a:p>
            <a:pPr algn="l"/>
            <a:r>
              <a:rPr lang="en-US" sz="1800" i="1" dirty="0">
                <a:effectLst/>
                <a:latin typeface="Calibri" panose="020F0502020204030204" pitchFamily="34" charset="0"/>
                <a:ea typeface="Calibri" panose="020F0502020204030204" pitchFamily="34" charset="0"/>
                <a:cs typeface="Times New Roman" panose="02020603050405020304" pitchFamily="18" charset="0"/>
              </a:rPr>
              <a:t>Maximum parsimony is a method for constructing phylogenies that is based on the principle of minimizing the number of evolutionary changes required to explain the data. It works by identifying the minimum number of changes required to explain the data and constructing a phylogeny based on this information.</a:t>
            </a:r>
            <a:endParaRPr lang="en-US" sz="1800" b="0" i="1"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1800" b="0" i="1" dirty="0">
              <a:solidFill>
                <a:srgbClr val="374151"/>
              </a:solidFill>
              <a:effectLst/>
              <a:latin typeface="Calibri" panose="020F0502020204030204" pitchFamily="34" charset="0"/>
              <a:cs typeface="Times New Roman" panose="02020603050405020304" pitchFamily="18" charset="0"/>
            </a:endParaRPr>
          </a:p>
          <a:p>
            <a:pPr algn="l"/>
            <a:r>
              <a:rPr lang="en-US" sz="1800" i="1" dirty="0">
                <a:effectLst/>
                <a:latin typeface="Calibri" panose="020F0502020204030204" pitchFamily="34" charset="0"/>
                <a:ea typeface="Calibri" panose="020F0502020204030204" pitchFamily="34" charset="0"/>
                <a:cs typeface="Times New Roman" panose="02020603050405020304" pitchFamily="18" charset="0"/>
              </a:rPr>
              <a:t>UPGMA (Unweighted Pair Group Method with Arithmetic Mean) is a method for constructing phylogenies that is based on the principle of grouping species based on their similarity. It works by starting with a set of unconnected species and iteratively adding new species to the tree, based on the similarity of their DNA sequences or other characteristics.</a:t>
            </a:r>
            <a:endParaRPr lang="en-US" sz="1800" b="0" i="1"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1800" b="0" i="1" dirty="0">
              <a:solidFill>
                <a:srgbClr val="374151"/>
              </a:solidFill>
              <a:effectLst/>
              <a:latin typeface="Calibri" panose="020F0502020204030204" pitchFamily="34" charset="0"/>
              <a:cs typeface="Times New Roman" panose="02020603050405020304" pitchFamily="18" charset="0"/>
            </a:endParaRPr>
          </a:p>
          <a:p>
            <a:pPr algn="l"/>
            <a:endParaRPr lang="en-US" sz="2800"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DC5DE5FA-E494-4B81-A850-0F0E333E15C5}" type="slidenum">
              <a:rPr lang="en-US" smtClean="0"/>
              <a:t>26</a:t>
            </a:fld>
            <a:endParaRPr lang="en-US"/>
          </a:p>
        </p:txBody>
      </p:sp>
    </p:spTree>
    <p:extLst>
      <p:ext uri="{BB962C8B-B14F-4D97-AF65-F5344CB8AC3E}">
        <p14:creationId xmlns:p14="http://schemas.microsoft.com/office/powerpoint/2010/main" val="4099294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dirty="0">
                <a:effectLst/>
                <a:latin typeface="Calibri" panose="020F0502020204030204" pitchFamily="34" charset="0"/>
                <a:ea typeface="Calibri" panose="020F0502020204030204" pitchFamily="34" charset="0"/>
                <a:cs typeface="Times New Roman" panose="02020603050405020304" pitchFamily="18" charset="0"/>
              </a:rPr>
              <a:t>1.	Look at the tree topology: The topology of a phylogenetic tree refers to the overall shape and structure of the tree. The tree should show the relationships between the different groups being studied, with the most closely related groups being located closer to each other on the tree.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dirty="0">
                <a:effectLst/>
                <a:latin typeface="Calibri" panose="020F0502020204030204" pitchFamily="34" charset="0"/>
                <a:ea typeface="Calibri" panose="020F0502020204030204" pitchFamily="34" charset="0"/>
                <a:cs typeface="Times New Roman" panose="02020603050405020304" pitchFamily="18" charset="0"/>
              </a:rPr>
              <a:t>2.	Identify the root of the tree: The root of the tree represents the common ancestor of all the groups being studied. It is usually not labeled on the tree, but can be identified by looking for the point where all the branches of the tree originate.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dirty="0">
                <a:effectLst/>
                <a:latin typeface="Calibri" panose="020F0502020204030204" pitchFamily="34" charset="0"/>
                <a:ea typeface="Calibri" panose="020F0502020204030204" pitchFamily="34" charset="0"/>
                <a:cs typeface="Times New Roman" panose="02020603050405020304" pitchFamily="18" charset="0"/>
              </a:rPr>
              <a:t>3.	Look for monophyletic groups: A monophyletic group is a group that includes an ancestral species and all of its descendants. Monophyletic groups are often referred to as "clades." On a phylogenetic tree, a clade is represented by a branch that includes all the descendants of a particular ancestor.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dirty="0">
                <a:effectLst/>
                <a:latin typeface="Calibri" panose="020F0502020204030204" pitchFamily="34" charset="0"/>
                <a:ea typeface="Calibri" panose="020F0502020204030204" pitchFamily="34" charset="0"/>
                <a:cs typeface="Times New Roman" panose="02020603050405020304" pitchFamily="18" charset="0"/>
              </a:rPr>
              <a:t>4.	Identify the branches: The branches of the tree represent the evolutionary relationships between the different groups being studied. The length of the branches can indicate the amount of evolutionary change that has occurred within a group.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i="1" dirty="0">
                <a:effectLst/>
                <a:latin typeface="Calibri" panose="020F0502020204030204" pitchFamily="34" charset="0"/>
                <a:ea typeface="Calibri" panose="020F0502020204030204" pitchFamily="34" charset="0"/>
                <a:cs typeface="Times New Roman" panose="02020603050405020304" pitchFamily="18" charset="0"/>
              </a:rPr>
              <a:t>5.	Look for bootstrap values: Bootstrap values are a measure of the statistical support for a particular branch or clade on the tree. A high bootstrap value (usually over 70%) indicates that the branch or clade is well-supported by the data, while a low bootstrap value indicates that the support is weaker.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C5DE5FA-E494-4B81-A850-0F0E333E15C5}" type="slidenum">
              <a:rPr lang="en-US" smtClean="0"/>
              <a:t>27</a:t>
            </a:fld>
            <a:endParaRPr lang="en-US"/>
          </a:p>
        </p:txBody>
      </p:sp>
    </p:spTree>
    <p:extLst>
      <p:ext uri="{BB962C8B-B14F-4D97-AF65-F5344CB8AC3E}">
        <p14:creationId xmlns:p14="http://schemas.microsoft.com/office/powerpoint/2010/main" val="2328527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C5DE5FA-E494-4B81-A850-0F0E333E15C5}" type="slidenum">
              <a:rPr lang="en-US" smtClean="0"/>
              <a:t>28</a:t>
            </a:fld>
            <a:endParaRPr lang="en-US"/>
          </a:p>
        </p:txBody>
      </p:sp>
    </p:spTree>
    <p:extLst>
      <p:ext uri="{BB962C8B-B14F-4D97-AF65-F5344CB8AC3E}">
        <p14:creationId xmlns:p14="http://schemas.microsoft.com/office/powerpoint/2010/main" val="981324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C5DE5FA-E494-4B81-A850-0F0E333E15C5}" type="slidenum">
              <a:rPr lang="en-US" smtClean="0"/>
              <a:t>29</a:t>
            </a:fld>
            <a:endParaRPr lang="en-US"/>
          </a:p>
        </p:txBody>
      </p:sp>
    </p:spTree>
    <p:extLst>
      <p:ext uri="{BB962C8B-B14F-4D97-AF65-F5344CB8AC3E}">
        <p14:creationId xmlns:p14="http://schemas.microsoft.com/office/powerpoint/2010/main" val="544031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C5DE5FA-E494-4B81-A850-0F0E333E15C5}" type="slidenum">
              <a:rPr lang="en-US" smtClean="0"/>
              <a:t>30</a:t>
            </a:fld>
            <a:endParaRPr lang="en-US"/>
          </a:p>
        </p:txBody>
      </p:sp>
    </p:spTree>
    <p:extLst>
      <p:ext uri="{BB962C8B-B14F-4D97-AF65-F5344CB8AC3E}">
        <p14:creationId xmlns:p14="http://schemas.microsoft.com/office/powerpoint/2010/main" val="3452087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C5DE5FA-E494-4B81-A850-0F0E333E15C5}" type="slidenum">
              <a:rPr lang="en-US" smtClean="0"/>
              <a:t>31</a:t>
            </a:fld>
            <a:endParaRPr lang="en-US"/>
          </a:p>
        </p:txBody>
      </p:sp>
    </p:spTree>
    <p:extLst>
      <p:ext uri="{BB962C8B-B14F-4D97-AF65-F5344CB8AC3E}">
        <p14:creationId xmlns:p14="http://schemas.microsoft.com/office/powerpoint/2010/main" val="4177507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5DE5FA-E494-4B81-A850-0F0E333E15C5}" type="slidenum">
              <a:rPr lang="en-US" smtClean="0"/>
              <a:t>7</a:t>
            </a:fld>
            <a:endParaRPr lang="en-US"/>
          </a:p>
        </p:txBody>
      </p:sp>
    </p:spTree>
    <p:extLst>
      <p:ext uri="{BB962C8B-B14F-4D97-AF65-F5344CB8AC3E}">
        <p14:creationId xmlns:p14="http://schemas.microsoft.com/office/powerpoint/2010/main" val="531182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5DE5FA-E494-4B81-A850-0F0E333E15C5}" type="slidenum">
              <a:rPr lang="en-US" smtClean="0"/>
              <a:t>8</a:t>
            </a:fld>
            <a:endParaRPr lang="en-US"/>
          </a:p>
        </p:txBody>
      </p:sp>
    </p:spTree>
    <p:extLst>
      <p:ext uri="{BB962C8B-B14F-4D97-AF65-F5344CB8AC3E}">
        <p14:creationId xmlns:p14="http://schemas.microsoft.com/office/powerpoint/2010/main" val="2382726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5DE5FA-E494-4B81-A850-0F0E333E15C5}" type="slidenum">
              <a:rPr lang="en-US" smtClean="0"/>
              <a:t>9</a:t>
            </a:fld>
            <a:endParaRPr lang="en-US"/>
          </a:p>
        </p:txBody>
      </p:sp>
    </p:spTree>
    <p:extLst>
      <p:ext uri="{BB962C8B-B14F-4D97-AF65-F5344CB8AC3E}">
        <p14:creationId xmlns:p14="http://schemas.microsoft.com/office/powerpoint/2010/main" val="2860951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5DE5FA-E494-4B81-A850-0F0E333E15C5}" type="slidenum">
              <a:rPr lang="en-US" smtClean="0"/>
              <a:t>10</a:t>
            </a:fld>
            <a:endParaRPr lang="en-US"/>
          </a:p>
        </p:txBody>
      </p:sp>
    </p:spTree>
    <p:extLst>
      <p:ext uri="{BB962C8B-B14F-4D97-AF65-F5344CB8AC3E}">
        <p14:creationId xmlns:p14="http://schemas.microsoft.com/office/powerpoint/2010/main" val="1408308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a:solidFill>
                  <a:srgbClr val="374151"/>
                </a:solidFill>
                <a:effectLst/>
                <a:latin typeface="Söhne"/>
              </a:rPr>
              <a:t>Sequence similarity searches involve searching a database of sequences for those that are similar to a given query sequence. These searches are typically based on the sequence alignment algorithms, which align the query sequence with the sequences in the database and score the alignment based on the similarity of the sequences. Sequence similarity searches are fast and efficient, and they can be used to identify related sequences and to infer evolutionary relationships. However, they can be less sensitive than other methods and may miss some related sequences.</a:t>
            </a:r>
          </a:p>
          <a:p>
            <a:pPr algn="l"/>
            <a:r>
              <a:rPr lang="en-US" sz="2800" b="0" i="0" dirty="0">
                <a:solidFill>
                  <a:srgbClr val="374151"/>
                </a:solidFill>
                <a:effectLst/>
                <a:latin typeface="Söhne"/>
              </a:rPr>
              <a:t>Profile searches, on the other hand, involve searching a database of sequences for those that match a given profile or pattern. A profile is a representation of the characteristics of a group of related sequences, and it is typically constructed by aligning a group of known sequences and calculating the frequency of each amino acid or nucleotide at each position in the alignment. Profile searches are more sensitive than sequence similarity searches and are better at identifying related sequences that are distantly related or have undergone significant changes. However, they can be slower and more computationally intensive than sequence similarity searches.</a:t>
            </a:r>
          </a:p>
        </p:txBody>
      </p:sp>
      <p:sp>
        <p:nvSpPr>
          <p:cNvPr id="4" name="Slide Number Placeholder 3"/>
          <p:cNvSpPr>
            <a:spLocks noGrp="1"/>
          </p:cNvSpPr>
          <p:nvPr>
            <p:ph type="sldNum" sz="quarter" idx="5"/>
          </p:nvPr>
        </p:nvSpPr>
        <p:spPr/>
        <p:txBody>
          <a:bodyPr/>
          <a:lstStyle/>
          <a:p>
            <a:fld id="{DC5DE5FA-E494-4B81-A850-0F0E333E15C5}" type="slidenum">
              <a:rPr lang="en-US" smtClean="0"/>
              <a:t>11</a:t>
            </a:fld>
            <a:endParaRPr lang="en-US"/>
          </a:p>
        </p:txBody>
      </p:sp>
    </p:spTree>
    <p:extLst>
      <p:ext uri="{BB962C8B-B14F-4D97-AF65-F5344CB8AC3E}">
        <p14:creationId xmlns:p14="http://schemas.microsoft.com/office/powerpoint/2010/main" val="697250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4000" b="0" i="0" dirty="0">
                <a:solidFill>
                  <a:srgbClr val="374151"/>
                </a:solidFill>
                <a:effectLst/>
                <a:latin typeface="Söhne"/>
              </a:rPr>
              <a:t>Recursive BLAST searches are a method used to identify sequences that are similar to a given query sequence in a database. They involve performing a sequence similarity search using the BLAST algorithm and then using the results of the search to identify additional sequences that are similar to the query sequence. The process is repeated iteratively, with the additional sequences being used as new query sequences in subsequent searches. This allows the search to be extended to more distantly related sequences, and it can be an effective way to identify related sequences that might not be identified by a single BLAST search. Recursive BLAST searches are particularly useful for identifying sequences that are distantly related to the query sequence or have undergone significant changes.</a:t>
            </a:r>
            <a:endParaRPr lang="en-US" sz="2800"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DC5DE5FA-E494-4B81-A850-0F0E333E15C5}" type="slidenum">
              <a:rPr lang="en-US" smtClean="0"/>
              <a:t>12</a:t>
            </a:fld>
            <a:endParaRPr lang="en-US"/>
          </a:p>
        </p:txBody>
      </p:sp>
    </p:spTree>
    <p:extLst>
      <p:ext uri="{BB962C8B-B14F-4D97-AF65-F5344CB8AC3E}">
        <p14:creationId xmlns:p14="http://schemas.microsoft.com/office/powerpoint/2010/main" val="1165311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4000" b="0" i="0" dirty="0">
                <a:solidFill>
                  <a:srgbClr val="374151"/>
                </a:solidFill>
                <a:effectLst/>
                <a:latin typeface="Söhne"/>
              </a:rPr>
              <a:t>Recursive BLAST searches are a method used to identify sequences that are similar to a given query sequence in a database. They involve performing a sequence similarity search using the BLAST algorithm and then using the results of the search to identify additional sequences that are similar to the query sequence. The process is repeated iteratively, with the additional sequences being used as new query sequences in subsequent searches. This allows the search to be extended to more distantly related sequences, and it can be an effective way to identify related sequences that might not be identified by a single BLAST search. Recursive BLAST searches are particularly useful for identifying sequences that are distantly related to the query sequence or have undergone significant changes.</a:t>
            </a:r>
            <a:endParaRPr lang="en-US" sz="2800"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DC5DE5FA-E494-4B81-A850-0F0E333E15C5}" type="slidenum">
              <a:rPr lang="en-US" smtClean="0"/>
              <a:t>13</a:t>
            </a:fld>
            <a:endParaRPr lang="en-US"/>
          </a:p>
        </p:txBody>
      </p:sp>
    </p:spTree>
    <p:extLst>
      <p:ext uri="{BB962C8B-B14F-4D97-AF65-F5344CB8AC3E}">
        <p14:creationId xmlns:p14="http://schemas.microsoft.com/office/powerpoint/2010/main" val="359988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A21D-F36B-FF70-F557-FF5FCD4798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CDD903-4A74-9FA0-EF9A-D50DB07DC4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96DAF3-79F7-DD2E-FA15-5F4C81544ADD}"/>
              </a:ext>
            </a:extLst>
          </p:cNvPr>
          <p:cNvSpPr>
            <a:spLocks noGrp="1"/>
          </p:cNvSpPr>
          <p:nvPr>
            <p:ph type="dt" sz="half" idx="10"/>
          </p:nvPr>
        </p:nvSpPr>
        <p:spPr/>
        <p:txBody>
          <a:bodyPr/>
          <a:lstStyle/>
          <a:p>
            <a:fld id="{D855F1E5-B84C-4FBE-8242-ED8042794CEE}" type="datetimeFigureOut">
              <a:rPr lang="en-US" smtClean="0"/>
              <a:t>1/2/2023</a:t>
            </a:fld>
            <a:endParaRPr lang="en-US"/>
          </a:p>
        </p:txBody>
      </p:sp>
      <p:sp>
        <p:nvSpPr>
          <p:cNvPr id="5" name="Footer Placeholder 4">
            <a:extLst>
              <a:ext uri="{FF2B5EF4-FFF2-40B4-BE49-F238E27FC236}">
                <a16:creationId xmlns:a16="http://schemas.microsoft.com/office/drawing/2014/main" id="{440FCEDA-23AC-C7A9-6BA7-FD746E4633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94C0B7-F658-D357-8FD6-FF87D0C9E02C}"/>
              </a:ext>
            </a:extLst>
          </p:cNvPr>
          <p:cNvSpPr>
            <a:spLocks noGrp="1"/>
          </p:cNvSpPr>
          <p:nvPr>
            <p:ph type="sldNum" sz="quarter" idx="12"/>
          </p:nvPr>
        </p:nvSpPr>
        <p:spPr/>
        <p:txBody>
          <a:bodyPr/>
          <a:lstStyle/>
          <a:p>
            <a:fld id="{6D9829EE-D7E5-4AC4-A918-FA69302F0BF3}" type="slidenum">
              <a:rPr lang="en-US" smtClean="0"/>
              <a:t>‹#›</a:t>
            </a:fld>
            <a:endParaRPr lang="en-US"/>
          </a:p>
        </p:txBody>
      </p:sp>
    </p:spTree>
    <p:extLst>
      <p:ext uri="{BB962C8B-B14F-4D97-AF65-F5344CB8AC3E}">
        <p14:creationId xmlns:p14="http://schemas.microsoft.com/office/powerpoint/2010/main" val="422336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3CCB9-B0B1-764B-407F-0296FF96C0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38133F-3B8B-54A2-3298-B92A4B73B6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C1CAE7-625B-DE9A-561B-2AEC53517C09}"/>
              </a:ext>
            </a:extLst>
          </p:cNvPr>
          <p:cNvSpPr>
            <a:spLocks noGrp="1"/>
          </p:cNvSpPr>
          <p:nvPr>
            <p:ph type="dt" sz="half" idx="10"/>
          </p:nvPr>
        </p:nvSpPr>
        <p:spPr/>
        <p:txBody>
          <a:bodyPr/>
          <a:lstStyle/>
          <a:p>
            <a:fld id="{D855F1E5-B84C-4FBE-8242-ED8042794CEE}" type="datetimeFigureOut">
              <a:rPr lang="en-US" smtClean="0"/>
              <a:t>1/2/2023</a:t>
            </a:fld>
            <a:endParaRPr lang="en-US"/>
          </a:p>
        </p:txBody>
      </p:sp>
      <p:sp>
        <p:nvSpPr>
          <p:cNvPr id="5" name="Footer Placeholder 4">
            <a:extLst>
              <a:ext uri="{FF2B5EF4-FFF2-40B4-BE49-F238E27FC236}">
                <a16:creationId xmlns:a16="http://schemas.microsoft.com/office/drawing/2014/main" id="{5945475D-121E-FFBA-480D-10D4B61E5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63851C-C987-D69B-F995-0A6120433DDC}"/>
              </a:ext>
            </a:extLst>
          </p:cNvPr>
          <p:cNvSpPr>
            <a:spLocks noGrp="1"/>
          </p:cNvSpPr>
          <p:nvPr>
            <p:ph type="sldNum" sz="quarter" idx="12"/>
          </p:nvPr>
        </p:nvSpPr>
        <p:spPr/>
        <p:txBody>
          <a:bodyPr/>
          <a:lstStyle/>
          <a:p>
            <a:fld id="{6D9829EE-D7E5-4AC4-A918-FA69302F0BF3}" type="slidenum">
              <a:rPr lang="en-US" smtClean="0"/>
              <a:t>‹#›</a:t>
            </a:fld>
            <a:endParaRPr lang="en-US"/>
          </a:p>
        </p:txBody>
      </p:sp>
    </p:spTree>
    <p:extLst>
      <p:ext uri="{BB962C8B-B14F-4D97-AF65-F5344CB8AC3E}">
        <p14:creationId xmlns:p14="http://schemas.microsoft.com/office/powerpoint/2010/main" val="44176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4880BB-5E4E-641A-FB7E-30D4611572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4465FC-6238-93F9-7444-A90FFB16B1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33451-F67C-E3A5-9354-CA6A9D6B3DD4}"/>
              </a:ext>
            </a:extLst>
          </p:cNvPr>
          <p:cNvSpPr>
            <a:spLocks noGrp="1"/>
          </p:cNvSpPr>
          <p:nvPr>
            <p:ph type="dt" sz="half" idx="10"/>
          </p:nvPr>
        </p:nvSpPr>
        <p:spPr/>
        <p:txBody>
          <a:bodyPr/>
          <a:lstStyle/>
          <a:p>
            <a:fld id="{D855F1E5-B84C-4FBE-8242-ED8042794CEE}" type="datetimeFigureOut">
              <a:rPr lang="en-US" smtClean="0"/>
              <a:t>1/2/2023</a:t>
            </a:fld>
            <a:endParaRPr lang="en-US"/>
          </a:p>
        </p:txBody>
      </p:sp>
      <p:sp>
        <p:nvSpPr>
          <p:cNvPr id="5" name="Footer Placeholder 4">
            <a:extLst>
              <a:ext uri="{FF2B5EF4-FFF2-40B4-BE49-F238E27FC236}">
                <a16:creationId xmlns:a16="http://schemas.microsoft.com/office/drawing/2014/main" id="{7DCDA5F4-578F-3CE8-F2BD-EDDD7F575D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A1EDA8-5891-BF14-F2EC-67525A9A6C6C}"/>
              </a:ext>
            </a:extLst>
          </p:cNvPr>
          <p:cNvSpPr>
            <a:spLocks noGrp="1"/>
          </p:cNvSpPr>
          <p:nvPr>
            <p:ph type="sldNum" sz="quarter" idx="12"/>
          </p:nvPr>
        </p:nvSpPr>
        <p:spPr/>
        <p:txBody>
          <a:bodyPr/>
          <a:lstStyle/>
          <a:p>
            <a:fld id="{6D9829EE-D7E5-4AC4-A918-FA69302F0BF3}" type="slidenum">
              <a:rPr lang="en-US" smtClean="0"/>
              <a:t>‹#›</a:t>
            </a:fld>
            <a:endParaRPr lang="en-US"/>
          </a:p>
        </p:txBody>
      </p:sp>
    </p:spTree>
    <p:extLst>
      <p:ext uri="{BB962C8B-B14F-4D97-AF65-F5344CB8AC3E}">
        <p14:creationId xmlns:p14="http://schemas.microsoft.com/office/powerpoint/2010/main" val="1493020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4E114-1BA2-2A78-C84B-0B764A07CA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C7BEE6-3AB9-73E2-A8F8-19C6E83EAE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3F5AE7-B092-E47C-74D6-23E2B5C14862}"/>
              </a:ext>
            </a:extLst>
          </p:cNvPr>
          <p:cNvSpPr>
            <a:spLocks noGrp="1"/>
          </p:cNvSpPr>
          <p:nvPr>
            <p:ph type="dt" sz="half" idx="10"/>
          </p:nvPr>
        </p:nvSpPr>
        <p:spPr/>
        <p:txBody>
          <a:bodyPr/>
          <a:lstStyle/>
          <a:p>
            <a:fld id="{D855F1E5-B84C-4FBE-8242-ED8042794CEE}" type="datetimeFigureOut">
              <a:rPr lang="en-US" smtClean="0"/>
              <a:t>1/2/2023</a:t>
            </a:fld>
            <a:endParaRPr lang="en-US"/>
          </a:p>
        </p:txBody>
      </p:sp>
      <p:sp>
        <p:nvSpPr>
          <p:cNvPr id="5" name="Footer Placeholder 4">
            <a:extLst>
              <a:ext uri="{FF2B5EF4-FFF2-40B4-BE49-F238E27FC236}">
                <a16:creationId xmlns:a16="http://schemas.microsoft.com/office/drawing/2014/main" id="{31157431-B57C-A1E0-81EB-CAE95089E1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F2CD02-8CF7-15AD-9D8B-C5BEAC804BD1}"/>
              </a:ext>
            </a:extLst>
          </p:cNvPr>
          <p:cNvSpPr>
            <a:spLocks noGrp="1"/>
          </p:cNvSpPr>
          <p:nvPr>
            <p:ph type="sldNum" sz="quarter" idx="12"/>
          </p:nvPr>
        </p:nvSpPr>
        <p:spPr/>
        <p:txBody>
          <a:bodyPr/>
          <a:lstStyle/>
          <a:p>
            <a:fld id="{6D9829EE-D7E5-4AC4-A918-FA69302F0BF3}" type="slidenum">
              <a:rPr lang="en-US" smtClean="0"/>
              <a:t>‹#›</a:t>
            </a:fld>
            <a:endParaRPr lang="en-US"/>
          </a:p>
        </p:txBody>
      </p:sp>
    </p:spTree>
    <p:extLst>
      <p:ext uri="{BB962C8B-B14F-4D97-AF65-F5344CB8AC3E}">
        <p14:creationId xmlns:p14="http://schemas.microsoft.com/office/powerpoint/2010/main" val="398646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0931A-56D8-FABB-A72F-AC13AF9894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4458D1-FAC9-133E-2840-0EDBFD0C25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DD320B-D374-6303-E738-E3A8206EB20E}"/>
              </a:ext>
            </a:extLst>
          </p:cNvPr>
          <p:cNvSpPr>
            <a:spLocks noGrp="1"/>
          </p:cNvSpPr>
          <p:nvPr>
            <p:ph type="dt" sz="half" idx="10"/>
          </p:nvPr>
        </p:nvSpPr>
        <p:spPr/>
        <p:txBody>
          <a:bodyPr/>
          <a:lstStyle/>
          <a:p>
            <a:fld id="{D855F1E5-B84C-4FBE-8242-ED8042794CEE}" type="datetimeFigureOut">
              <a:rPr lang="en-US" smtClean="0"/>
              <a:t>1/2/2023</a:t>
            </a:fld>
            <a:endParaRPr lang="en-US"/>
          </a:p>
        </p:txBody>
      </p:sp>
      <p:sp>
        <p:nvSpPr>
          <p:cNvPr id="5" name="Footer Placeholder 4">
            <a:extLst>
              <a:ext uri="{FF2B5EF4-FFF2-40B4-BE49-F238E27FC236}">
                <a16:creationId xmlns:a16="http://schemas.microsoft.com/office/drawing/2014/main" id="{03110732-E36E-8AE7-1CC8-CA6FFBFAE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A70A9-EE19-2DDC-3EE4-EDAAE459E8C8}"/>
              </a:ext>
            </a:extLst>
          </p:cNvPr>
          <p:cNvSpPr>
            <a:spLocks noGrp="1"/>
          </p:cNvSpPr>
          <p:nvPr>
            <p:ph type="sldNum" sz="quarter" idx="12"/>
          </p:nvPr>
        </p:nvSpPr>
        <p:spPr/>
        <p:txBody>
          <a:bodyPr/>
          <a:lstStyle/>
          <a:p>
            <a:fld id="{6D9829EE-D7E5-4AC4-A918-FA69302F0BF3}" type="slidenum">
              <a:rPr lang="en-US" smtClean="0"/>
              <a:t>‹#›</a:t>
            </a:fld>
            <a:endParaRPr lang="en-US"/>
          </a:p>
        </p:txBody>
      </p:sp>
    </p:spTree>
    <p:extLst>
      <p:ext uri="{BB962C8B-B14F-4D97-AF65-F5344CB8AC3E}">
        <p14:creationId xmlns:p14="http://schemas.microsoft.com/office/powerpoint/2010/main" val="2862838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4DBA3-B10D-1A19-625B-62B92FB7BE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049147-C020-D088-869D-785DE7138C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597ED8-F483-3107-20EC-43CEE25C38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1372C3-71B5-4D17-C8F5-57AD515E0856}"/>
              </a:ext>
            </a:extLst>
          </p:cNvPr>
          <p:cNvSpPr>
            <a:spLocks noGrp="1"/>
          </p:cNvSpPr>
          <p:nvPr>
            <p:ph type="dt" sz="half" idx="10"/>
          </p:nvPr>
        </p:nvSpPr>
        <p:spPr/>
        <p:txBody>
          <a:bodyPr/>
          <a:lstStyle/>
          <a:p>
            <a:fld id="{D855F1E5-B84C-4FBE-8242-ED8042794CEE}" type="datetimeFigureOut">
              <a:rPr lang="en-US" smtClean="0"/>
              <a:t>1/2/2023</a:t>
            </a:fld>
            <a:endParaRPr lang="en-US"/>
          </a:p>
        </p:txBody>
      </p:sp>
      <p:sp>
        <p:nvSpPr>
          <p:cNvPr id="6" name="Footer Placeholder 5">
            <a:extLst>
              <a:ext uri="{FF2B5EF4-FFF2-40B4-BE49-F238E27FC236}">
                <a16:creationId xmlns:a16="http://schemas.microsoft.com/office/drawing/2014/main" id="{AF2CF4A5-C298-2B12-EA03-72D40BFC68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213C18-04B5-EB5E-2615-FCCB910E4A63}"/>
              </a:ext>
            </a:extLst>
          </p:cNvPr>
          <p:cNvSpPr>
            <a:spLocks noGrp="1"/>
          </p:cNvSpPr>
          <p:nvPr>
            <p:ph type="sldNum" sz="quarter" idx="12"/>
          </p:nvPr>
        </p:nvSpPr>
        <p:spPr/>
        <p:txBody>
          <a:bodyPr/>
          <a:lstStyle/>
          <a:p>
            <a:fld id="{6D9829EE-D7E5-4AC4-A918-FA69302F0BF3}" type="slidenum">
              <a:rPr lang="en-US" smtClean="0"/>
              <a:t>‹#›</a:t>
            </a:fld>
            <a:endParaRPr lang="en-US"/>
          </a:p>
        </p:txBody>
      </p:sp>
    </p:spTree>
    <p:extLst>
      <p:ext uri="{BB962C8B-B14F-4D97-AF65-F5344CB8AC3E}">
        <p14:creationId xmlns:p14="http://schemas.microsoft.com/office/powerpoint/2010/main" val="1009068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E9CB5-AA37-9A8C-4967-9F5D965295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CED5B6-87A7-33A8-32FC-A63CB66383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B399FB-E245-CC9D-B654-9C08DFA08B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F57F79-C21E-D630-355B-C165C3611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2753F1-6C4A-E9C4-2AE9-6AB1CDCEAF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12C088-F993-A2A8-86E3-22F950E62443}"/>
              </a:ext>
            </a:extLst>
          </p:cNvPr>
          <p:cNvSpPr>
            <a:spLocks noGrp="1"/>
          </p:cNvSpPr>
          <p:nvPr>
            <p:ph type="dt" sz="half" idx="10"/>
          </p:nvPr>
        </p:nvSpPr>
        <p:spPr/>
        <p:txBody>
          <a:bodyPr/>
          <a:lstStyle/>
          <a:p>
            <a:fld id="{D855F1E5-B84C-4FBE-8242-ED8042794CEE}" type="datetimeFigureOut">
              <a:rPr lang="en-US" smtClean="0"/>
              <a:t>1/2/2023</a:t>
            </a:fld>
            <a:endParaRPr lang="en-US"/>
          </a:p>
        </p:txBody>
      </p:sp>
      <p:sp>
        <p:nvSpPr>
          <p:cNvPr id="8" name="Footer Placeholder 7">
            <a:extLst>
              <a:ext uri="{FF2B5EF4-FFF2-40B4-BE49-F238E27FC236}">
                <a16:creationId xmlns:a16="http://schemas.microsoft.com/office/drawing/2014/main" id="{081A894D-BC6F-0CED-17CD-3F76461B43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D9E391-6883-FEC0-68CF-A8AA576A9BA2}"/>
              </a:ext>
            </a:extLst>
          </p:cNvPr>
          <p:cNvSpPr>
            <a:spLocks noGrp="1"/>
          </p:cNvSpPr>
          <p:nvPr>
            <p:ph type="sldNum" sz="quarter" idx="12"/>
          </p:nvPr>
        </p:nvSpPr>
        <p:spPr/>
        <p:txBody>
          <a:bodyPr/>
          <a:lstStyle/>
          <a:p>
            <a:fld id="{6D9829EE-D7E5-4AC4-A918-FA69302F0BF3}" type="slidenum">
              <a:rPr lang="en-US" smtClean="0"/>
              <a:t>‹#›</a:t>
            </a:fld>
            <a:endParaRPr lang="en-US"/>
          </a:p>
        </p:txBody>
      </p:sp>
    </p:spTree>
    <p:extLst>
      <p:ext uri="{BB962C8B-B14F-4D97-AF65-F5344CB8AC3E}">
        <p14:creationId xmlns:p14="http://schemas.microsoft.com/office/powerpoint/2010/main" val="2964942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6BA3-E713-830C-CE09-4CA50D6C93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F6B4FA-F9C7-56A9-81DC-30A8DB6E6A95}"/>
              </a:ext>
            </a:extLst>
          </p:cNvPr>
          <p:cNvSpPr>
            <a:spLocks noGrp="1"/>
          </p:cNvSpPr>
          <p:nvPr>
            <p:ph type="dt" sz="half" idx="10"/>
          </p:nvPr>
        </p:nvSpPr>
        <p:spPr/>
        <p:txBody>
          <a:bodyPr/>
          <a:lstStyle/>
          <a:p>
            <a:fld id="{D855F1E5-B84C-4FBE-8242-ED8042794CEE}" type="datetimeFigureOut">
              <a:rPr lang="en-US" smtClean="0"/>
              <a:t>1/2/2023</a:t>
            </a:fld>
            <a:endParaRPr lang="en-US"/>
          </a:p>
        </p:txBody>
      </p:sp>
      <p:sp>
        <p:nvSpPr>
          <p:cNvPr id="4" name="Footer Placeholder 3">
            <a:extLst>
              <a:ext uri="{FF2B5EF4-FFF2-40B4-BE49-F238E27FC236}">
                <a16:creationId xmlns:a16="http://schemas.microsoft.com/office/drawing/2014/main" id="{FBA497E8-0E76-055B-8169-DC85141F8D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C2F7B-0D92-2CFD-C5D5-F5A61327C7EB}"/>
              </a:ext>
            </a:extLst>
          </p:cNvPr>
          <p:cNvSpPr>
            <a:spLocks noGrp="1"/>
          </p:cNvSpPr>
          <p:nvPr>
            <p:ph type="sldNum" sz="quarter" idx="12"/>
          </p:nvPr>
        </p:nvSpPr>
        <p:spPr/>
        <p:txBody>
          <a:bodyPr/>
          <a:lstStyle/>
          <a:p>
            <a:fld id="{6D9829EE-D7E5-4AC4-A918-FA69302F0BF3}" type="slidenum">
              <a:rPr lang="en-US" smtClean="0"/>
              <a:t>‹#›</a:t>
            </a:fld>
            <a:endParaRPr lang="en-US"/>
          </a:p>
        </p:txBody>
      </p:sp>
    </p:spTree>
    <p:extLst>
      <p:ext uri="{BB962C8B-B14F-4D97-AF65-F5344CB8AC3E}">
        <p14:creationId xmlns:p14="http://schemas.microsoft.com/office/powerpoint/2010/main" val="1439703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13C186-BE93-34C5-D7C3-B5D694DE7B0C}"/>
              </a:ext>
            </a:extLst>
          </p:cNvPr>
          <p:cNvSpPr>
            <a:spLocks noGrp="1"/>
          </p:cNvSpPr>
          <p:nvPr>
            <p:ph type="dt" sz="half" idx="10"/>
          </p:nvPr>
        </p:nvSpPr>
        <p:spPr/>
        <p:txBody>
          <a:bodyPr/>
          <a:lstStyle/>
          <a:p>
            <a:fld id="{D855F1E5-B84C-4FBE-8242-ED8042794CEE}" type="datetimeFigureOut">
              <a:rPr lang="en-US" smtClean="0"/>
              <a:t>1/2/2023</a:t>
            </a:fld>
            <a:endParaRPr lang="en-US"/>
          </a:p>
        </p:txBody>
      </p:sp>
      <p:sp>
        <p:nvSpPr>
          <p:cNvPr id="3" name="Footer Placeholder 2">
            <a:extLst>
              <a:ext uri="{FF2B5EF4-FFF2-40B4-BE49-F238E27FC236}">
                <a16:creationId xmlns:a16="http://schemas.microsoft.com/office/drawing/2014/main" id="{DACB01A4-7636-1CAA-FE36-9BD8CEA456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F7B6A4-1435-B59F-720D-5E5E826C4188}"/>
              </a:ext>
            </a:extLst>
          </p:cNvPr>
          <p:cNvSpPr>
            <a:spLocks noGrp="1"/>
          </p:cNvSpPr>
          <p:nvPr>
            <p:ph type="sldNum" sz="quarter" idx="12"/>
          </p:nvPr>
        </p:nvSpPr>
        <p:spPr/>
        <p:txBody>
          <a:bodyPr/>
          <a:lstStyle/>
          <a:p>
            <a:fld id="{6D9829EE-D7E5-4AC4-A918-FA69302F0BF3}" type="slidenum">
              <a:rPr lang="en-US" smtClean="0"/>
              <a:t>‹#›</a:t>
            </a:fld>
            <a:endParaRPr lang="en-US"/>
          </a:p>
        </p:txBody>
      </p:sp>
    </p:spTree>
    <p:extLst>
      <p:ext uri="{BB962C8B-B14F-4D97-AF65-F5344CB8AC3E}">
        <p14:creationId xmlns:p14="http://schemas.microsoft.com/office/powerpoint/2010/main" val="3798891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23A5-17E7-17C6-DE3C-7408B361B0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F74289-4857-4661-3F43-822796E7B8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B9700C-B2BF-96BB-A7BC-4205C0FD77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BB5220-FE39-B6EC-C3E5-B28FECC49DA6}"/>
              </a:ext>
            </a:extLst>
          </p:cNvPr>
          <p:cNvSpPr>
            <a:spLocks noGrp="1"/>
          </p:cNvSpPr>
          <p:nvPr>
            <p:ph type="dt" sz="half" idx="10"/>
          </p:nvPr>
        </p:nvSpPr>
        <p:spPr/>
        <p:txBody>
          <a:bodyPr/>
          <a:lstStyle/>
          <a:p>
            <a:fld id="{D855F1E5-B84C-4FBE-8242-ED8042794CEE}" type="datetimeFigureOut">
              <a:rPr lang="en-US" smtClean="0"/>
              <a:t>1/2/2023</a:t>
            </a:fld>
            <a:endParaRPr lang="en-US"/>
          </a:p>
        </p:txBody>
      </p:sp>
      <p:sp>
        <p:nvSpPr>
          <p:cNvPr id="6" name="Footer Placeholder 5">
            <a:extLst>
              <a:ext uri="{FF2B5EF4-FFF2-40B4-BE49-F238E27FC236}">
                <a16:creationId xmlns:a16="http://schemas.microsoft.com/office/drawing/2014/main" id="{B8B52B80-4998-64E4-0711-0AE476AF6F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0FF465-0A39-3160-2283-1F61D7813FA4}"/>
              </a:ext>
            </a:extLst>
          </p:cNvPr>
          <p:cNvSpPr>
            <a:spLocks noGrp="1"/>
          </p:cNvSpPr>
          <p:nvPr>
            <p:ph type="sldNum" sz="quarter" idx="12"/>
          </p:nvPr>
        </p:nvSpPr>
        <p:spPr/>
        <p:txBody>
          <a:bodyPr/>
          <a:lstStyle/>
          <a:p>
            <a:fld id="{6D9829EE-D7E5-4AC4-A918-FA69302F0BF3}" type="slidenum">
              <a:rPr lang="en-US" smtClean="0"/>
              <a:t>‹#›</a:t>
            </a:fld>
            <a:endParaRPr lang="en-US"/>
          </a:p>
        </p:txBody>
      </p:sp>
    </p:spTree>
    <p:extLst>
      <p:ext uri="{BB962C8B-B14F-4D97-AF65-F5344CB8AC3E}">
        <p14:creationId xmlns:p14="http://schemas.microsoft.com/office/powerpoint/2010/main" val="3254669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FB285-F32B-76DD-4BB4-D6C208F153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F17A55-02EC-87D3-C7E5-037B1ED2DC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B983D-E91B-55EE-A090-494F9BFCD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9CDA56-A0CD-8B26-E761-BC19894E2D48}"/>
              </a:ext>
            </a:extLst>
          </p:cNvPr>
          <p:cNvSpPr>
            <a:spLocks noGrp="1"/>
          </p:cNvSpPr>
          <p:nvPr>
            <p:ph type="dt" sz="half" idx="10"/>
          </p:nvPr>
        </p:nvSpPr>
        <p:spPr/>
        <p:txBody>
          <a:bodyPr/>
          <a:lstStyle/>
          <a:p>
            <a:fld id="{D855F1E5-B84C-4FBE-8242-ED8042794CEE}" type="datetimeFigureOut">
              <a:rPr lang="en-US" smtClean="0"/>
              <a:t>1/2/2023</a:t>
            </a:fld>
            <a:endParaRPr lang="en-US"/>
          </a:p>
        </p:txBody>
      </p:sp>
      <p:sp>
        <p:nvSpPr>
          <p:cNvPr id="6" name="Footer Placeholder 5">
            <a:extLst>
              <a:ext uri="{FF2B5EF4-FFF2-40B4-BE49-F238E27FC236}">
                <a16:creationId xmlns:a16="http://schemas.microsoft.com/office/drawing/2014/main" id="{00621D57-6D1C-B62A-0126-1783884F6C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17774D-05A7-A77C-3663-3DB710133087}"/>
              </a:ext>
            </a:extLst>
          </p:cNvPr>
          <p:cNvSpPr>
            <a:spLocks noGrp="1"/>
          </p:cNvSpPr>
          <p:nvPr>
            <p:ph type="sldNum" sz="quarter" idx="12"/>
          </p:nvPr>
        </p:nvSpPr>
        <p:spPr/>
        <p:txBody>
          <a:bodyPr/>
          <a:lstStyle/>
          <a:p>
            <a:fld id="{6D9829EE-D7E5-4AC4-A918-FA69302F0BF3}" type="slidenum">
              <a:rPr lang="en-US" smtClean="0"/>
              <a:t>‹#›</a:t>
            </a:fld>
            <a:endParaRPr lang="en-US"/>
          </a:p>
        </p:txBody>
      </p:sp>
    </p:spTree>
    <p:extLst>
      <p:ext uri="{BB962C8B-B14F-4D97-AF65-F5344CB8AC3E}">
        <p14:creationId xmlns:p14="http://schemas.microsoft.com/office/powerpoint/2010/main" val="2967888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D46C52-DF2F-96FE-33EA-B41D9730E4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B55299-CD5C-A029-5A80-17A35E5ACA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C33573-B0EE-0495-2BDC-0C28C96088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55F1E5-B84C-4FBE-8242-ED8042794CEE}" type="datetimeFigureOut">
              <a:rPr lang="en-US" smtClean="0"/>
              <a:t>1/2/2023</a:t>
            </a:fld>
            <a:endParaRPr lang="en-US"/>
          </a:p>
        </p:txBody>
      </p:sp>
      <p:sp>
        <p:nvSpPr>
          <p:cNvPr id="5" name="Footer Placeholder 4">
            <a:extLst>
              <a:ext uri="{FF2B5EF4-FFF2-40B4-BE49-F238E27FC236}">
                <a16:creationId xmlns:a16="http://schemas.microsoft.com/office/drawing/2014/main" id="{0CE6B5BE-BF15-7AD0-DB8B-1FDC75E36E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0C26E3-F0E7-DDB0-6631-12FD58B030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9829EE-D7E5-4AC4-A918-FA69302F0BF3}" type="slidenum">
              <a:rPr lang="en-US" smtClean="0"/>
              <a:t>‹#›</a:t>
            </a:fld>
            <a:endParaRPr lang="en-US"/>
          </a:p>
        </p:txBody>
      </p:sp>
    </p:spTree>
    <p:extLst>
      <p:ext uri="{BB962C8B-B14F-4D97-AF65-F5344CB8AC3E}">
        <p14:creationId xmlns:p14="http://schemas.microsoft.com/office/powerpoint/2010/main" val="233007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customXml" Target="../ink/ink6.xml"/><Relationship Id="rId18" Type="http://schemas.openxmlformats.org/officeDocument/2006/relationships/customXml" Target="../ink/ink9.xml"/><Relationship Id="rId26" Type="http://schemas.openxmlformats.org/officeDocument/2006/relationships/customXml" Target="../ink/ink17.xml"/><Relationship Id="rId3" Type="http://schemas.openxmlformats.org/officeDocument/2006/relationships/customXml" Target="../ink/ink1.xml"/><Relationship Id="rId21" Type="http://schemas.openxmlformats.org/officeDocument/2006/relationships/customXml" Target="../ink/ink12.xml"/><Relationship Id="rId34" Type="http://schemas.openxmlformats.org/officeDocument/2006/relationships/customXml" Target="../ink/ink25.xml"/><Relationship Id="rId7" Type="http://schemas.openxmlformats.org/officeDocument/2006/relationships/customXml" Target="../ink/ink3.xml"/><Relationship Id="rId12" Type="http://schemas.openxmlformats.org/officeDocument/2006/relationships/image" Target="../media/image17.png"/><Relationship Id="rId17" Type="http://schemas.openxmlformats.org/officeDocument/2006/relationships/customXml" Target="../ink/ink8.xml"/><Relationship Id="rId25" Type="http://schemas.openxmlformats.org/officeDocument/2006/relationships/customXml" Target="../ink/ink16.xml"/><Relationship Id="rId33" Type="http://schemas.openxmlformats.org/officeDocument/2006/relationships/customXml" Target="../ink/ink24.xml"/><Relationship Id="rId38" Type="http://schemas.openxmlformats.org/officeDocument/2006/relationships/customXml" Target="../ink/ink29.xml"/><Relationship Id="rId2" Type="http://schemas.openxmlformats.org/officeDocument/2006/relationships/notesSlide" Target="../notesSlides/notesSlide9.xml"/><Relationship Id="rId16" Type="http://schemas.openxmlformats.org/officeDocument/2006/relationships/image" Target="../media/image19.png"/><Relationship Id="rId20" Type="http://schemas.openxmlformats.org/officeDocument/2006/relationships/customXml" Target="../ink/ink11.xml"/><Relationship Id="rId29"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customXml" Target="../ink/ink5.xml"/><Relationship Id="rId24" Type="http://schemas.openxmlformats.org/officeDocument/2006/relationships/customXml" Target="../ink/ink15.xml"/><Relationship Id="rId32" Type="http://schemas.openxmlformats.org/officeDocument/2006/relationships/customXml" Target="../ink/ink23.xml"/><Relationship Id="rId37" Type="http://schemas.openxmlformats.org/officeDocument/2006/relationships/customXml" Target="../ink/ink28.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4.xml"/><Relationship Id="rId28" Type="http://schemas.openxmlformats.org/officeDocument/2006/relationships/customXml" Target="../ink/ink19.xml"/><Relationship Id="rId36" Type="http://schemas.openxmlformats.org/officeDocument/2006/relationships/customXml" Target="../ink/ink27.xml"/><Relationship Id="rId10" Type="http://schemas.openxmlformats.org/officeDocument/2006/relationships/image" Target="../media/image16.png"/><Relationship Id="rId19" Type="http://schemas.openxmlformats.org/officeDocument/2006/relationships/customXml" Target="../ink/ink10.xml"/><Relationship Id="rId31" Type="http://schemas.openxmlformats.org/officeDocument/2006/relationships/customXml" Target="../ink/ink22.xml"/><Relationship Id="rId4" Type="http://schemas.openxmlformats.org/officeDocument/2006/relationships/image" Target="../media/image13.png"/><Relationship Id="rId9" Type="http://schemas.openxmlformats.org/officeDocument/2006/relationships/customXml" Target="../ink/ink4.xml"/><Relationship Id="rId14" Type="http://schemas.openxmlformats.org/officeDocument/2006/relationships/image" Target="../media/image18.png"/><Relationship Id="rId22" Type="http://schemas.openxmlformats.org/officeDocument/2006/relationships/customXml" Target="../ink/ink13.xml"/><Relationship Id="rId27" Type="http://schemas.openxmlformats.org/officeDocument/2006/relationships/customXml" Target="../ink/ink18.xml"/><Relationship Id="rId30" Type="http://schemas.openxmlformats.org/officeDocument/2006/relationships/customXml" Target="../ink/ink21.xml"/><Relationship Id="rId35" Type="http://schemas.openxmlformats.org/officeDocument/2006/relationships/customXml" Target="../ink/ink2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invertome/SICB2023_Workshop"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github.com/invertome/SICB2023_Workshop/tree/main/dataset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invertome/SICB2023_Workshop"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invertome/SICB2023_Workshop/tree/main/dataset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github.com/JakubVoz/deeptimelearnin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A23C919D-8E7E-DBD1-733E-A92412CFC99C}"/>
              </a:ext>
            </a:extLst>
          </p:cNvPr>
          <p:cNvPicPr>
            <a:picLocks noChangeAspect="1"/>
          </p:cNvPicPr>
          <p:nvPr/>
        </p:nvPicPr>
        <p:blipFill rotWithShape="1">
          <a:blip r:embed="rId2"/>
          <a:srcRect l="5200"/>
          <a:stretch/>
        </p:blipFill>
        <p:spPr>
          <a:xfrm>
            <a:off x="3523488" y="10"/>
            <a:ext cx="8668512" cy="6857990"/>
          </a:xfrm>
          <a:prstGeom prst="rect">
            <a:avLst/>
          </a:prstGeom>
        </p:spPr>
      </p:pic>
      <p:sp>
        <p:nvSpPr>
          <p:cNvPr id="5" name="Title 4">
            <a:extLst>
              <a:ext uri="{FF2B5EF4-FFF2-40B4-BE49-F238E27FC236}">
                <a16:creationId xmlns:a16="http://schemas.microsoft.com/office/drawing/2014/main" id="{485530CD-9777-B63D-C425-8A959113D77B}"/>
              </a:ext>
            </a:extLst>
          </p:cNvPr>
          <p:cNvSpPr>
            <a:spLocks noGrp="1"/>
          </p:cNvSpPr>
          <p:nvPr>
            <p:ph type="ctrTitle"/>
          </p:nvPr>
        </p:nvSpPr>
        <p:spPr>
          <a:xfrm>
            <a:off x="274041" y="1018168"/>
            <a:ext cx="7121546" cy="1648936"/>
          </a:xfrm>
        </p:spPr>
        <p:txBody>
          <a:bodyPr>
            <a:noAutofit/>
          </a:bodyPr>
          <a:lstStyle/>
          <a:p>
            <a:pPr algn="l"/>
            <a:r>
              <a:rPr lang="en-US" dirty="0">
                <a:solidFill>
                  <a:srgbClr val="7030A0"/>
                </a:solidFill>
                <a:latin typeface="Kohinoor Telugu Medium" panose="02000000000000000000" pitchFamily="2" charset="77"/>
                <a:cs typeface="Kohinoor Telugu Medium" panose="02000000000000000000" pitchFamily="2" charset="77"/>
              </a:rPr>
              <a:t>Phylogenetics in the </a:t>
            </a:r>
            <a:br>
              <a:rPr lang="en-US" dirty="0">
                <a:solidFill>
                  <a:srgbClr val="7030A0"/>
                </a:solidFill>
                <a:latin typeface="Kohinoor Telugu Medium" panose="02000000000000000000" pitchFamily="2" charset="77"/>
                <a:cs typeface="Kohinoor Telugu Medium" panose="02000000000000000000" pitchFamily="2" charset="77"/>
              </a:rPr>
            </a:br>
            <a:r>
              <a:rPr lang="en-US" dirty="0">
                <a:solidFill>
                  <a:srgbClr val="7030A0"/>
                </a:solidFill>
                <a:latin typeface="Kohinoor Telugu Medium" panose="02000000000000000000" pitchFamily="2" charset="77"/>
                <a:cs typeface="Kohinoor Telugu Medium" panose="02000000000000000000" pitchFamily="2" charset="77"/>
              </a:rPr>
              <a:t>–omics Era</a:t>
            </a:r>
          </a:p>
        </p:txBody>
      </p:sp>
      <p:sp>
        <p:nvSpPr>
          <p:cNvPr id="6" name="Subtitle 5">
            <a:extLst>
              <a:ext uri="{FF2B5EF4-FFF2-40B4-BE49-F238E27FC236}">
                <a16:creationId xmlns:a16="http://schemas.microsoft.com/office/drawing/2014/main" id="{716355F3-1D09-0ACC-2BC2-07521E3717D8}"/>
              </a:ext>
            </a:extLst>
          </p:cNvPr>
          <p:cNvSpPr>
            <a:spLocks noGrp="1"/>
          </p:cNvSpPr>
          <p:nvPr>
            <p:ph type="subTitle" idx="1"/>
          </p:nvPr>
        </p:nvSpPr>
        <p:spPr>
          <a:xfrm>
            <a:off x="274040" y="3529347"/>
            <a:ext cx="5636105" cy="2605814"/>
          </a:xfrm>
        </p:spPr>
        <p:txBody>
          <a:bodyPr>
            <a:noAutofit/>
          </a:bodyPr>
          <a:lstStyle/>
          <a:p>
            <a:pPr algn="l"/>
            <a:r>
              <a:rPr lang="en-US" sz="2800" i="1" dirty="0">
                <a:latin typeface="Gill Sans Nova" panose="020B0602020104020203" pitchFamily="34" charset="0"/>
                <a:ea typeface="Verdana" panose="020B0604030504040204" pitchFamily="34" charset="0"/>
                <a:cs typeface="Gill Sans Nova Light" panose="020F0302020204030204" pitchFamily="34" charset="0"/>
              </a:rPr>
              <a:t>Session Leader</a:t>
            </a:r>
            <a:r>
              <a:rPr lang="en-US" sz="2800" dirty="0">
                <a:latin typeface="Gill Sans Nova" panose="020B0602020104020203" pitchFamily="34" charset="0"/>
                <a:ea typeface="Verdana" panose="020B0604030504040204" pitchFamily="34" charset="0"/>
                <a:cs typeface="Gill Sans Nova Light" panose="020F0302020204030204" pitchFamily="34" charset="0"/>
              </a:rPr>
              <a:t>:</a:t>
            </a:r>
          </a:p>
          <a:p>
            <a:pPr algn="l">
              <a:lnSpc>
                <a:spcPct val="120000"/>
              </a:lnSpc>
              <a:spcBef>
                <a:spcPts val="0"/>
              </a:spcBef>
            </a:pPr>
            <a:r>
              <a:rPr lang="en-US" sz="2800" dirty="0">
                <a:latin typeface="Gill Sans Nova" panose="020B0602020104020203" pitchFamily="34" charset="0"/>
                <a:ea typeface="Verdana" panose="020B0604030504040204" pitchFamily="34" charset="0"/>
                <a:cs typeface="Gill Sans Nova Light" panose="020F0302020204030204" pitchFamily="34" charset="0"/>
              </a:rPr>
              <a:t>Dr. Jorge L. Pérez-Moreno</a:t>
            </a:r>
          </a:p>
          <a:p>
            <a:pPr algn="l">
              <a:lnSpc>
                <a:spcPct val="100000"/>
              </a:lnSpc>
              <a:spcBef>
                <a:spcPts val="0"/>
              </a:spcBef>
            </a:pPr>
            <a:r>
              <a:rPr lang="en-US" sz="2800" dirty="0" err="1">
                <a:latin typeface="Gill Sans Nova" panose="020B0602020104020203" pitchFamily="34" charset="0"/>
                <a:ea typeface="Verdana" panose="020B0604030504040204" pitchFamily="34" charset="0"/>
                <a:cs typeface="Gill Sans Nova Light" panose="020F0302020204030204" pitchFamily="34" charset="0"/>
              </a:rPr>
              <a:t>Mykles</a:t>
            </a:r>
            <a:r>
              <a:rPr lang="en-US" sz="2800" dirty="0">
                <a:latin typeface="Gill Sans Nova" panose="020B0602020104020203" pitchFamily="34" charset="0"/>
                <a:ea typeface="Verdana" panose="020B0604030504040204" pitchFamily="34" charset="0"/>
                <a:cs typeface="Gill Sans Nova Light" panose="020F0302020204030204" pitchFamily="34" charset="0"/>
              </a:rPr>
              <a:t> Lab, Department of Biology</a:t>
            </a:r>
          </a:p>
          <a:p>
            <a:pPr algn="l">
              <a:lnSpc>
                <a:spcPct val="100000"/>
              </a:lnSpc>
              <a:spcBef>
                <a:spcPts val="0"/>
              </a:spcBef>
            </a:pPr>
            <a:r>
              <a:rPr lang="en-US" sz="2800" dirty="0">
                <a:latin typeface="Gill Sans Nova" panose="020B0602020104020203" pitchFamily="34" charset="0"/>
                <a:ea typeface="Verdana" panose="020B0604030504040204" pitchFamily="34" charset="0"/>
                <a:cs typeface="Gill Sans Nova Light" panose="020F0302020204030204" pitchFamily="34" charset="0"/>
              </a:rPr>
              <a:t>Colorado State University</a:t>
            </a:r>
          </a:p>
        </p:txBody>
      </p:sp>
      <p:pic>
        <p:nvPicPr>
          <p:cNvPr id="2" name="Picture 1" descr="A picture containing transport, wheel&#10;&#10;Description automatically generated">
            <a:extLst>
              <a:ext uri="{FF2B5EF4-FFF2-40B4-BE49-F238E27FC236}">
                <a16:creationId xmlns:a16="http://schemas.microsoft.com/office/drawing/2014/main" id="{ECBED5BE-7BF7-1981-A37A-DA62030C8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35" y="5727444"/>
            <a:ext cx="970269" cy="975339"/>
          </a:xfrm>
          <a:prstGeom prst="rect">
            <a:avLst/>
          </a:prstGeom>
        </p:spPr>
      </p:pic>
      <p:pic>
        <p:nvPicPr>
          <p:cNvPr id="4" name="Picture 3" descr="Logo&#10;&#10;Description automatically generated">
            <a:extLst>
              <a:ext uri="{FF2B5EF4-FFF2-40B4-BE49-F238E27FC236}">
                <a16:creationId xmlns:a16="http://schemas.microsoft.com/office/drawing/2014/main" id="{B9CAA3AF-F0C7-C907-321B-88EB1E3882D1}"/>
              </a:ext>
            </a:extLst>
          </p:cNvPr>
          <p:cNvPicPr>
            <a:picLocks noChangeAspect="1"/>
          </p:cNvPicPr>
          <p:nvPr/>
        </p:nvPicPr>
        <p:blipFill>
          <a:blip r:embed="rId4"/>
          <a:stretch>
            <a:fillRect/>
          </a:stretch>
        </p:blipFill>
        <p:spPr>
          <a:xfrm>
            <a:off x="1390414" y="5727444"/>
            <a:ext cx="1012852" cy="975339"/>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90673C7E-D8D1-7259-87ED-EE36478F0658}"/>
              </a:ext>
            </a:extLst>
          </p:cNvPr>
          <p:cNvPicPr>
            <a:picLocks noChangeAspect="1"/>
          </p:cNvPicPr>
          <p:nvPr/>
        </p:nvPicPr>
        <p:blipFill rotWithShape="1">
          <a:blip r:embed="rId5">
            <a:extLst>
              <a:ext uri="{28A0092B-C50C-407E-A947-70E740481C1C}">
                <a14:useLocalDpi xmlns:a14="http://schemas.microsoft.com/office/drawing/2010/main" val="0"/>
              </a:ext>
            </a:extLst>
          </a:blip>
          <a:srcRect l="20683" t="11652" r="22084" b="19702"/>
          <a:stretch/>
        </p:blipFill>
        <p:spPr>
          <a:xfrm>
            <a:off x="2518553" y="5693942"/>
            <a:ext cx="1445636" cy="975339"/>
          </a:xfrm>
          <a:prstGeom prst="rect">
            <a:avLst/>
          </a:prstGeom>
        </p:spPr>
      </p:pic>
    </p:spTree>
    <p:extLst>
      <p:ext uri="{BB962C8B-B14F-4D97-AF65-F5344CB8AC3E}">
        <p14:creationId xmlns:p14="http://schemas.microsoft.com/office/powerpoint/2010/main" val="132144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Phylogenetic inference in 5 simple steps</a:t>
            </a:r>
          </a:p>
        </p:txBody>
      </p:sp>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838201" y="1825625"/>
            <a:ext cx="3571874" cy="4667250"/>
          </a:xfrm>
        </p:spPr>
        <p:txBody>
          <a:bodyPr>
            <a:normAutofit/>
          </a:bodyPr>
          <a:lstStyle/>
          <a:p>
            <a:pPr marL="514350" indent="-514350">
              <a:buFont typeface="+mj-lt"/>
              <a:buAutoNum type="arabicPeriod"/>
            </a:pPr>
            <a:r>
              <a:rPr lang="en-US" sz="1600" b="1" dirty="0"/>
              <a:t>Choose your data</a:t>
            </a:r>
          </a:p>
          <a:p>
            <a:pPr marL="514350" indent="-514350">
              <a:buFont typeface="+mj-lt"/>
              <a:buAutoNum type="arabicPeriod"/>
            </a:pPr>
            <a:endParaRPr lang="en-US" sz="1600" dirty="0"/>
          </a:p>
          <a:p>
            <a:pPr marL="514350" indent="-514350">
              <a:buFont typeface="+mj-lt"/>
              <a:buAutoNum type="arabicPeriod"/>
            </a:pPr>
            <a:r>
              <a:rPr lang="en-US" sz="1600" dirty="0"/>
              <a:t>Align the sequences</a:t>
            </a:r>
          </a:p>
          <a:p>
            <a:pPr marL="514350" indent="-514350">
              <a:buFont typeface="+mj-lt"/>
              <a:buAutoNum type="arabicPeriod"/>
            </a:pPr>
            <a:endParaRPr lang="en-US" sz="1600" dirty="0"/>
          </a:p>
          <a:p>
            <a:pPr marL="514350" indent="-514350">
              <a:buFont typeface="+mj-lt"/>
              <a:buAutoNum type="arabicPeriod"/>
            </a:pPr>
            <a:r>
              <a:rPr lang="en-US" sz="1600" dirty="0"/>
              <a:t>Test models of evolution</a:t>
            </a:r>
          </a:p>
          <a:p>
            <a:pPr marL="514350" indent="-514350">
              <a:buFont typeface="+mj-lt"/>
              <a:buAutoNum type="arabicPeriod"/>
            </a:pPr>
            <a:endParaRPr lang="en-US" sz="1600" dirty="0"/>
          </a:p>
          <a:p>
            <a:pPr marL="514350" indent="-514350">
              <a:buFont typeface="+mj-lt"/>
              <a:buAutoNum type="arabicPeriod"/>
            </a:pPr>
            <a:r>
              <a:rPr lang="en-US" sz="1600" dirty="0"/>
              <a:t>Build a phylogenetic tree</a:t>
            </a:r>
          </a:p>
          <a:p>
            <a:pPr marL="514350" indent="-514350">
              <a:buFont typeface="+mj-lt"/>
              <a:buAutoNum type="arabicPeriod"/>
            </a:pPr>
            <a:endParaRPr lang="en-US" sz="1600" dirty="0"/>
          </a:p>
          <a:p>
            <a:pPr marL="514350" indent="-514350">
              <a:buFont typeface="+mj-lt"/>
              <a:buAutoNum type="arabicPeriod"/>
            </a:pPr>
            <a:r>
              <a:rPr lang="en-US" sz="1600" dirty="0"/>
              <a:t>Interpret the results</a:t>
            </a:r>
          </a:p>
        </p:txBody>
      </p:sp>
      <p:pic>
        <p:nvPicPr>
          <p:cNvPr id="6" name="Picture 5" descr="A picture containing insect&#10;&#10;Description automatically generated">
            <a:extLst>
              <a:ext uri="{FF2B5EF4-FFF2-40B4-BE49-F238E27FC236}">
                <a16:creationId xmlns:a16="http://schemas.microsoft.com/office/drawing/2014/main" id="{44B263A1-867B-FA45-5018-F6E5FEF1E187}"/>
              </a:ext>
            </a:extLst>
          </p:cNvPr>
          <p:cNvPicPr>
            <a:picLocks noChangeAspect="1"/>
          </p:cNvPicPr>
          <p:nvPr/>
        </p:nvPicPr>
        <p:blipFill rotWithShape="1">
          <a:blip r:embed="rId3">
            <a:extLst>
              <a:ext uri="{28A0092B-C50C-407E-A947-70E740481C1C}">
                <a14:useLocalDpi xmlns:a14="http://schemas.microsoft.com/office/drawing/2010/main" val="0"/>
              </a:ext>
            </a:extLst>
          </a:blip>
          <a:srcRect t="-1" b="3740"/>
          <a:stretch/>
        </p:blipFill>
        <p:spPr>
          <a:xfrm>
            <a:off x="9255935" y="1690688"/>
            <a:ext cx="1952626" cy="1879600"/>
          </a:xfrm>
          <a:prstGeom prst="rect">
            <a:avLst/>
          </a:prstGeom>
        </p:spPr>
      </p:pic>
      <p:pic>
        <p:nvPicPr>
          <p:cNvPr id="8" name="Picture 7" descr="Diagram&#10;&#10;Description automatically generated">
            <a:extLst>
              <a:ext uri="{FF2B5EF4-FFF2-40B4-BE49-F238E27FC236}">
                <a16:creationId xmlns:a16="http://schemas.microsoft.com/office/drawing/2014/main" id="{B174AB1F-3CFC-F8F5-B34F-A3BB46AABB10}"/>
              </a:ext>
            </a:extLst>
          </p:cNvPr>
          <p:cNvPicPr>
            <a:picLocks noChangeAspect="1"/>
          </p:cNvPicPr>
          <p:nvPr/>
        </p:nvPicPr>
        <p:blipFill rotWithShape="1">
          <a:blip r:embed="rId4">
            <a:extLst>
              <a:ext uri="{28A0092B-C50C-407E-A947-70E740481C1C}">
                <a14:useLocalDpi xmlns:a14="http://schemas.microsoft.com/office/drawing/2010/main" val="0"/>
              </a:ext>
            </a:extLst>
          </a:blip>
          <a:srcRect b="3359"/>
          <a:stretch/>
        </p:blipFill>
        <p:spPr>
          <a:xfrm>
            <a:off x="6656192" y="1704201"/>
            <a:ext cx="2102626" cy="2032002"/>
          </a:xfrm>
          <a:prstGeom prst="rect">
            <a:avLst/>
          </a:prstGeom>
        </p:spPr>
      </p:pic>
      <p:pic>
        <p:nvPicPr>
          <p:cNvPr id="10" name="Picture 9" descr="A picture containing sky, invertebrate, arthropod, colorful&#10;&#10;Description automatically generated">
            <a:extLst>
              <a:ext uri="{FF2B5EF4-FFF2-40B4-BE49-F238E27FC236}">
                <a16:creationId xmlns:a16="http://schemas.microsoft.com/office/drawing/2014/main" id="{13F09BF6-E9C5-CA8B-0511-6ECAA56E9BCB}"/>
              </a:ext>
            </a:extLst>
          </p:cNvPr>
          <p:cNvPicPr>
            <a:picLocks noChangeAspect="1"/>
          </p:cNvPicPr>
          <p:nvPr/>
        </p:nvPicPr>
        <p:blipFill rotWithShape="1">
          <a:blip r:embed="rId5">
            <a:extLst>
              <a:ext uri="{28A0092B-C50C-407E-A947-70E740481C1C}">
                <a14:useLocalDpi xmlns:a14="http://schemas.microsoft.com/office/drawing/2010/main" val="0"/>
              </a:ext>
            </a:extLst>
          </a:blip>
          <a:srcRect b="3135"/>
          <a:stretch/>
        </p:blipFill>
        <p:spPr>
          <a:xfrm>
            <a:off x="3942187" y="1704201"/>
            <a:ext cx="2252625" cy="2182000"/>
          </a:xfrm>
          <a:prstGeom prst="rect">
            <a:avLst/>
          </a:prstGeom>
        </p:spPr>
      </p:pic>
      <p:sp>
        <p:nvSpPr>
          <p:cNvPr id="11" name="Content Placeholder 2">
            <a:extLst>
              <a:ext uri="{FF2B5EF4-FFF2-40B4-BE49-F238E27FC236}">
                <a16:creationId xmlns:a16="http://schemas.microsoft.com/office/drawing/2014/main" id="{7A6AA82F-F203-22A1-D131-67740F6F6AC4}"/>
              </a:ext>
            </a:extLst>
          </p:cNvPr>
          <p:cNvSpPr txBox="1">
            <a:spLocks/>
          </p:cNvSpPr>
          <p:nvPr/>
        </p:nvSpPr>
        <p:spPr>
          <a:xfrm>
            <a:off x="4163088" y="4021138"/>
            <a:ext cx="2133326" cy="4556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0070C0"/>
                </a:solidFill>
              </a:rPr>
              <a:t>Transcriptomes</a:t>
            </a:r>
          </a:p>
          <a:p>
            <a:pPr marL="0" indent="0">
              <a:buFont typeface="Arial" panose="020B0604020202020204" pitchFamily="34" charset="0"/>
              <a:buNone/>
            </a:pPr>
            <a:r>
              <a:rPr lang="en-US" sz="2000" dirty="0">
                <a:solidFill>
                  <a:srgbClr val="0070C0"/>
                </a:solidFill>
              </a:rPr>
              <a:t>(multiple tissues)</a:t>
            </a:r>
          </a:p>
        </p:txBody>
      </p:sp>
      <p:sp>
        <p:nvSpPr>
          <p:cNvPr id="12" name="Content Placeholder 2">
            <a:extLst>
              <a:ext uri="{FF2B5EF4-FFF2-40B4-BE49-F238E27FC236}">
                <a16:creationId xmlns:a16="http://schemas.microsoft.com/office/drawing/2014/main" id="{11781469-08DD-9967-1849-112416BD80B8}"/>
              </a:ext>
            </a:extLst>
          </p:cNvPr>
          <p:cNvSpPr txBox="1">
            <a:spLocks/>
          </p:cNvSpPr>
          <p:nvPr/>
        </p:nvSpPr>
        <p:spPr>
          <a:xfrm>
            <a:off x="6684767" y="4013200"/>
            <a:ext cx="2133326" cy="4556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0070C0"/>
                </a:solidFill>
              </a:rPr>
              <a:t>Genomes</a:t>
            </a:r>
          </a:p>
          <a:p>
            <a:pPr marL="0" indent="0">
              <a:buFont typeface="Arial" panose="020B0604020202020204" pitchFamily="34" charset="0"/>
              <a:buNone/>
            </a:pPr>
            <a:r>
              <a:rPr lang="en-US" sz="1400" dirty="0">
                <a:solidFill>
                  <a:srgbClr val="0070C0"/>
                </a:solidFill>
              </a:rPr>
              <a:t>Predicted Transcriptomes</a:t>
            </a:r>
          </a:p>
        </p:txBody>
      </p:sp>
      <p:sp>
        <p:nvSpPr>
          <p:cNvPr id="14" name="Content Placeholder 2">
            <a:extLst>
              <a:ext uri="{FF2B5EF4-FFF2-40B4-BE49-F238E27FC236}">
                <a16:creationId xmlns:a16="http://schemas.microsoft.com/office/drawing/2014/main" id="{9C4E84B2-59D2-675D-A39B-B0C3658C9837}"/>
              </a:ext>
            </a:extLst>
          </p:cNvPr>
          <p:cNvSpPr txBox="1">
            <a:spLocks/>
          </p:cNvSpPr>
          <p:nvPr/>
        </p:nvSpPr>
        <p:spPr>
          <a:xfrm>
            <a:off x="9147902" y="4010025"/>
            <a:ext cx="2133326" cy="4556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0070C0"/>
                </a:solidFill>
              </a:rPr>
              <a:t>Genomes</a:t>
            </a:r>
          </a:p>
          <a:p>
            <a:pPr marL="0" indent="0">
              <a:buFont typeface="Arial" panose="020B0604020202020204" pitchFamily="34" charset="0"/>
              <a:buNone/>
            </a:pPr>
            <a:r>
              <a:rPr lang="en-US" sz="1400" dirty="0">
                <a:solidFill>
                  <a:srgbClr val="0070C0"/>
                </a:solidFill>
              </a:rPr>
              <a:t>Predicted Transcriptomes</a:t>
            </a:r>
          </a:p>
        </p:txBody>
      </p:sp>
      <p:sp>
        <p:nvSpPr>
          <p:cNvPr id="15" name="Content Placeholder 2">
            <a:extLst>
              <a:ext uri="{FF2B5EF4-FFF2-40B4-BE49-F238E27FC236}">
                <a16:creationId xmlns:a16="http://schemas.microsoft.com/office/drawing/2014/main" id="{9D9443B1-4780-BAA8-92F3-33E62D837E2D}"/>
              </a:ext>
            </a:extLst>
          </p:cNvPr>
          <p:cNvSpPr txBox="1">
            <a:spLocks/>
          </p:cNvSpPr>
          <p:nvPr/>
        </p:nvSpPr>
        <p:spPr>
          <a:xfrm>
            <a:off x="7839077" y="5428457"/>
            <a:ext cx="3369484" cy="4556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6">
                    <a:lumMod val="50000"/>
                  </a:schemeClr>
                </a:solidFill>
              </a:rPr>
              <a:t>jorgepm@colostate.edu</a:t>
            </a:r>
            <a:endParaRPr lang="en-US" sz="2000" dirty="0">
              <a:solidFill>
                <a:schemeClr val="accent6">
                  <a:lumMod val="50000"/>
                </a:schemeClr>
              </a:solidFill>
            </a:endParaRPr>
          </a:p>
        </p:txBody>
      </p:sp>
    </p:spTree>
    <p:extLst>
      <p:ext uri="{BB962C8B-B14F-4D97-AF65-F5344CB8AC3E}">
        <p14:creationId xmlns:p14="http://schemas.microsoft.com/office/powerpoint/2010/main" val="4010741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Phylogenetic inference in 5 simple steps</a:t>
            </a:r>
          </a:p>
        </p:txBody>
      </p:sp>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838201" y="1825625"/>
            <a:ext cx="3571874" cy="4667250"/>
          </a:xfrm>
        </p:spPr>
        <p:txBody>
          <a:bodyPr>
            <a:normAutofit/>
          </a:bodyPr>
          <a:lstStyle/>
          <a:p>
            <a:pPr marL="514350" indent="-514350">
              <a:buFont typeface="+mj-lt"/>
              <a:buAutoNum type="arabicPeriod"/>
            </a:pPr>
            <a:r>
              <a:rPr lang="en-US" sz="1600" b="1" dirty="0"/>
              <a:t>Choose your data</a:t>
            </a:r>
          </a:p>
          <a:p>
            <a:pPr marL="514350" indent="-514350">
              <a:buFont typeface="+mj-lt"/>
              <a:buAutoNum type="arabicPeriod"/>
            </a:pPr>
            <a:endParaRPr lang="en-US" sz="1600" dirty="0"/>
          </a:p>
          <a:p>
            <a:pPr marL="514350" indent="-514350">
              <a:buFont typeface="+mj-lt"/>
              <a:buAutoNum type="arabicPeriod"/>
            </a:pPr>
            <a:r>
              <a:rPr lang="en-US" sz="1600" dirty="0"/>
              <a:t>Align the sequences</a:t>
            </a:r>
          </a:p>
          <a:p>
            <a:pPr marL="514350" indent="-514350">
              <a:buFont typeface="+mj-lt"/>
              <a:buAutoNum type="arabicPeriod"/>
            </a:pPr>
            <a:endParaRPr lang="en-US" sz="1600" dirty="0"/>
          </a:p>
          <a:p>
            <a:pPr marL="514350" indent="-514350">
              <a:buFont typeface="+mj-lt"/>
              <a:buAutoNum type="arabicPeriod"/>
            </a:pPr>
            <a:r>
              <a:rPr lang="en-US" sz="1600" dirty="0"/>
              <a:t>Test models of evolution</a:t>
            </a:r>
          </a:p>
          <a:p>
            <a:pPr marL="514350" indent="-514350">
              <a:buFont typeface="+mj-lt"/>
              <a:buAutoNum type="arabicPeriod"/>
            </a:pPr>
            <a:endParaRPr lang="en-US" sz="1600" dirty="0"/>
          </a:p>
          <a:p>
            <a:pPr marL="514350" indent="-514350">
              <a:buFont typeface="+mj-lt"/>
              <a:buAutoNum type="arabicPeriod"/>
            </a:pPr>
            <a:r>
              <a:rPr lang="en-US" sz="1600" dirty="0"/>
              <a:t>Build a phylogenetic tree</a:t>
            </a:r>
          </a:p>
          <a:p>
            <a:pPr marL="514350" indent="-514350">
              <a:buFont typeface="+mj-lt"/>
              <a:buAutoNum type="arabicPeriod"/>
            </a:pPr>
            <a:endParaRPr lang="en-US" sz="1600" dirty="0"/>
          </a:p>
          <a:p>
            <a:pPr marL="514350" indent="-514350">
              <a:buFont typeface="+mj-lt"/>
              <a:buAutoNum type="arabicPeriod"/>
            </a:pPr>
            <a:r>
              <a:rPr lang="en-US" sz="1600" dirty="0"/>
              <a:t>Interpret the results</a:t>
            </a:r>
          </a:p>
        </p:txBody>
      </p:sp>
      <p:sp>
        <p:nvSpPr>
          <p:cNvPr id="4" name="Content Placeholder 2">
            <a:extLst>
              <a:ext uri="{FF2B5EF4-FFF2-40B4-BE49-F238E27FC236}">
                <a16:creationId xmlns:a16="http://schemas.microsoft.com/office/drawing/2014/main" id="{63E81B88-29F1-81C1-F546-0EEC59FA099D}"/>
              </a:ext>
            </a:extLst>
          </p:cNvPr>
          <p:cNvSpPr txBox="1">
            <a:spLocks/>
          </p:cNvSpPr>
          <p:nvPr/>
        </p:nvSpPr>
        <p:spPr>
          <a:xfrm>
            <a:off x="6621967" y="1784893"/>
            <a:ext cx="2577789" cy="4057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Searching for DATA</a:t>
            </a:r>
          </a:p>
          <a:p>
            <a:pPr marL="0" indent="0">
              <a:buNone/>
            </a:pPr>
            <a:endParaRPr lang="en-US" sz="2400" dirty="0"/>
          </a:p>
          <a:p>
            <a:pPr marL="0" indent="0">
              <a:buNone/>
            </a:pPr>
            <a:endParaRPr lang="en-US" sz="2400" dirty="0"/>
          </a:p>
        </p:txBody>
      </p:sp>
      <p:sp>
        <p:nvSpPr>
          <p:cNvPr id="5" name="Content Placeholder 2">
            <a:extLst>
              <a:ext uri="{FF2B5EF4-FFF2-40B4-BE49-F238E27FC236}">
                <a16:creationId xmlns:a16="http://schemas.microsoft.com/office/drawing/2014/main" id="{EA6B626C-871D-901B-5653-8C762904DA15}"/>
              </a:ext>
            </a:extLst>
          </p:cNvPr>
          <p:cNvSpPr txBox="1">
            <a:spLocks/>
          </p:cNvSpPr>
          <p:nvPr/>
        </p:nvSpPr>
        <p:spPr>
          <a:xfrm>
            <a:off x="6329712" y="2393796"/>
            <a:ext cx="2435611" cy="405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Sequence</a:t>
            </a:r>
            <a:r>
              <a:rPr lang="en-US" sz="2000" dirty="0"/>
              <a:t> </a:t>
            </a:r>
            <a:r>
              <a:rPr lang="en-US" sz="2000" b="1" dirty="0"/>
              <a:t>similarity</a:t>
            </a:r>
          </a:p>
          <a:p>
            <a:pPr marL="0" indent="0">
              <a:buNone/>
            </a:pPr>
            <a:endParaRPr lang="en-US" sz="2000" dirty="0"/>
          </a:p>
          <a:p>
            <a:pPr marL="0" indent="0">
              <a:buNone/>
            </a:pPr>
            <a:endParaRPr lang="en-US" sz="2000" dirty="0"/>
          </a:p>
        </p:txBody>
      </p:sp>
      <p:sp>
        <p:nvSpPr>
          <p:cNvPr id="7" name="Content Placeholder 2">
            <a:extLst>
              <a:ext uri="{FF2B5EF4-FFF2-40B4-BE49-F238E27FC236}">
                <a16:creationId xmlns:a16="http://schemas.microsoft.com/office/drawing/2014/main" id="{1996ADEB-B927-EFCE-EAC1-C10E24BF2FB4}"/>
              </a:ext>
            </a:extLst>
          </p:cNvPr>
          <p:cNvSpPr txBox="1">
            <a:spLocks/>
          </p:cNvSpPr>
          <p:nvPr/>
        </p:nvSpPr>
        <p:spPr>
          <a:xfrm>
            <a:off x="6388143" y="2938687"/>
            <a:ext cx="2377177" cy="40574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e.g., BLAST / Diamond</a:t>
            </a:r>
          </a:p>
          <a:p>
            <a:pPr marL="0" indent="0">
              <a:buNone/>
            </a:pPr>
            <a:endParaRPr lang="en-US" sz="2000" dirty="0"/>
          </a:p>
          <a:p>
            <a:pPr marL="0" indent="0">
              <a:buNone/>
            </a:pPr>
            <a:endParaRPr lang="en-US" sz="2000" dirty="0"/>
          </a:p>
        </p:txBody>
      </p:sp>
      <p:sp>
        <p:nvSpPr>
          <p:cNvPr id="9" name="Content Placeholder 2">
            <a:extLst>
              <a:ext uri="{FF2B5EF4-FFF2-40B4-BE49-F238E27FC236}">
                <a16:creationId xmlns:a16="http://schemas.microsoft.com/office/drawing/2014/main" id="{A26CDB4C-EBE9-A8C1-F844-1D5ABB2921B4}"/>
              </a:ext>
            </a:extLst>
          </p:cNvPr>
          <p:cNvSpPr txBox="1">
            <a:spLocks/>
          </p:cNvSpPr>
          <p:nvPr/>
        </p:nvSpPr>
        <p:spPr>
          <a:xfrm>
            <a:off x="9199756" y="2390080"/>
            <a:ext cx="3793272" cy="405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Profile</a:t>
            </a:r>
          </a:p>
          <a:p>
            <a:pPr marL="0" indent="0">
              <a:buNone/>
            </a:pPr>
            <a:endParaRPr lang="en-US" sz="2000" dirty="0"/>
          </a:p>
          <a:p>
            <a:pPr marL="0" indent="0">
              <a:buNone/>
            </a:pPr>
            <a:endParaRPr lang="en-US" sz="2000" dirty="0"/>
          </a:p>
        </p:txBody>
      </p:sp>
      <p:sp>
        <p:nvSpPr>
          <p:cNvPr id="13" name="Content Placeholder 2">
            <a:extLst>
              <a:ext uri="{FF2B5EF4-FFF2-40B4-BE49-F238E27FC236}">
                <a16:creationId xmlns:a16="http://schemas.microsoft.com/office/drawing/2014/main" id="{69BBCCC9-EB7E-6D2F-2294-789D82161F42}"/>
              </a:ext>
            </a:extLst>
          </p:cNvPr>
          <p:cNvSpPr txBox="1">
            <a:spLocks/>
          </p:cNvSpPr>
          <p:nvPr/>
        </p:nvSpPr>
        <p:spPr>
          <a:xfrm>
            <a:off x="9114963" y="2934970"/>
            <a:ext cx="2836127" cy="405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e.g., HMMER / </a:t>
            </a:r>
            <a:r>
              <a:rPr lang="en-US" sz="2000" dirty="0" err="1"/>
              <a:t>HHsuite</a:t>
            </a:r>
            <a:endParaRPr lang="en-US" sz="2000" dirty="0"/>
          </a:p>
          <a:p>
            <a:pPr marL="0" indent="0">
              <a:buNone/>
            </a:pPr>
            <a:endParaRPr lang="en-US" sz="2000" dirty="0"/>
          </a:p>
          <a:p>
            <a:pPr marL="0" indent="0">
              <a:buNone/>
            </a:pPr>
            <a:endParaRPr lang="en-US" sz="2000" dirty="0"/>
          </a:p>
        </p:txBody>
      </p:sp>
      <p:sp>
        <p:nvSpPr>
          <p:cNvPr id="16" name="Content Placeholder 2">
            <a:extLst>
              <a:ext uri="{FF2B5EF4-FFF2-40B4-BE49-F238E27FC236}">
                <a16:creationId xmlns:a16="http://schemas.microsoft.com/office/drawing/2014/main" id="{06F6AF4C-D6EC-D997-D900-23C646FC17C0}"/>
              </a:ext>
            </a:extLst>
          </p:cNvPr>
          <p:cNvSpPr txBox="1">
            <a:spLocks/>
          </p:cNvSpPr>
          <p:nvPr/>
        </p:nvSpPr>
        <p:spPr>
          <a:xfrm>
            <a:off x="4756574" y="2398124"/>
            <a:ext cx="1217800" cy="405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Keywords</a:t>
            </a:r>
          </a:p>
          <a:p>
            <a:pPr marL="0" indent="0">
              <a:buNone/>
            </a:pPr>
            <a:endParaRPr lang="en-US" sz="2000" dirty="0"/>
          </a:p>
          <a:p>
            <a:pPr marL="0" indent="0">
              <a:buNone/>
            </a:pPr>
            <a:endParaRPr lang="en-US" sz="2000" dirty="0"/>
          </a:p>
        </p:txBody>
      </p:sp>
      <p:sp>
        <p:nvSpPr>
          <p:cNvPr id="17" name="Content Placeholder 2">
            <a:extLst>
              <a:ext uri="{FF2B5EF4-FFF2-40B4-BE49-F238E27FC236}">
                <a16:creationId xmlns:a16="http://schemas.microsoft.com/office/drawing/2014/main" id="{70BFEEFC-4FBD-1B01-1BE5-EE09277C6884}"/>
              </a:ext>
            </a:extLst>
          </p:cNvPr>
          <p:cNvSpPr txBox="1">
            <a:spLocks/>
          </p:cNvSpPr>
          <p:nvPr/>
        </p:nvSpPr>
        <p:spPr>
          <a:xfrm>
            <a:off x="4878201" y="2938687"/>
            <a:ext cx="1217800" cy="405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e.g., NCBI</a:t>
            </a:r>
          </a:p>
          <a:p>
            <a:pPr marL="0" indent="0">
              <a:buNone/>
            </a:pPr>
            <a:endParaRPr lang="en-US" sz="2000" dirty="0"/>
          </a:p>
          <a:p>
            <a:pPr marL="0" indent="0">
              <a:buNone/>
            </a:pPr>
            <a:endParaRPr lang="en-US" sz="2000" dirty="0"/>
          </a:p>
        </p:txBody>
      </p:sp>
      <p:cxnSp>
        <p:nvCxnSpPr>
          <p:cNvPr id="19" name="Straight Connector 18">
            <a:extLst>
              <a:ext uri="{FF2B5EF4-FFF2-40B4-BE49-F238E27FC236}">
                <a16:creationId xmlns:a16="http://schemas.microsoft.com/office/drawing/2014/main" id="{1BFDB19E-B70E-1FD5-C694-358D6FE50B2B}"/>
              </a:ext>
            </a:extLst>
          </p:cNvPr>
          <p:cNvCxnSpPr>
            <a:cxnSpLocks/>
          </p:cNvCxnSpPr>
          <p:nvPr/>
        </p:nvCxnSpPr>
        <p:spPr>
          <a:xfrm>
            <a:off x="6096000" y="2352907"/>
            <a:ext cx="0" cy="3468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9FE976C-47EE-A534-E024-78B5C5BC3F45}"/>
              </a:ext>
            </a:extLst>
          </p:cNvPr>
          <p:cNvCxnSpPr>
            <a:cxnSpLocks/>
          </p:cNvCxnSpPr>
          <p:nvPr/>
        </p:nvCxnSpPr>
        <p:spPr>
          <a:xfrm>
            <a:off x="8846631" y="2393797"/>
            <a:ext cx="0" cy="3427140"/>
          </a:xfrm>
          <a:prstGeom prst="line">
            <a:avLst/>
          </a:prstGeom>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B5A3A18B-72CA-3DC9-6FEA-D983BDB51334}"/>
              </a:ext>
            </a:extLst>
          </p:cNvPr>
          <p:cNvSpPr txBox="1">
            <a:spLocks/>
          </p:cNvSpPr>
          <p:nvPr/>
        </p:nvSpPr>
        <p:spPr>
          <a:xfrm>
            <a:off x="4491383" y="3433508"/>
            <a:ext cx="1452214" cy="405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70C0"/>
                </a:solidFill>
              </a:rPr>
              <a:t>Annotations</a:t>
            </a:r>
          </a:p>
          <a:p>
            <a:pPr marL="0" indent="0">
              <a:buNone/>
            </a:pPr>
            <a:endParaRPr lang="en-US" sz="2000" dirty="0">
              <a:solidFill>
                <a:srgbClr val="0070C0"/>
              </a:solidFill>
            </a:endParaRPr>
          </a:p>
          <a:p>
            <a:pPr marL="0" indent="0">
              <a:buNone/>
            </a:pPr>
            <a:endParaRPr lang="en-US" sz="2000" dirty="0">
              <a:solidFill>
                <a:srgbClr val="0070C0"/>
              </a:solidFill>
            </a:endParaRPr>
          </a:p>
        </p:txBody>
      </p:sp>
      <p:sp>
        <p:nvSpPr>
          <p:cNvPr id="25" name="Content Placeholder 2">
            <a:extLst>
              <a:ext uri="{FF2B5EF4-FFF2-40B4-BE49-F238E27FC236}">
                <a16:creationId xmlns:a16="http://schemas.microsoft.com/office/drawing/2014/main" id="{F8220B25-3A96-6BA0-DBF4-D60E54C7E9DB}"/>
              </a:ext>
            </a:extLst>
          </p:cNvPr>
          <p:cNvSpPr txBox="1">
            <a:spLocks/>
          </p:cNvSpPr>
          <p:nvPr/>
        </p:nvSpPr>
        <p:spPr>
          <a:xfrm>
            <a:off x="4491383" y="3839249"/>
            <a:ext cx="1452214" cy="405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70C0"/>
                </a:solidFill>
              </a:rPr>
              <a:t>Metadata</a:t>
            </a:r>
          </a:p>
          <a:p>
            <a:pPr marL="0" indent="0">
              <a:buNone/>
            </a:pPr>
            <a:endParaRPr lang="en-US" sz="2000" dirty="0">
              <a:solidFill>
                <a:srgbClr val="0070C0"/>
              </a:solidFill>
            </a:endParaRPr>
          </a:p>
          <a:p>
            <a:pPr marL="0" indent="0">
              <a:buNone/>
            </a:pPr>
            <a:endParaRPr lang="en-US" sz="2000" dirty="0">
              <a:solidFill>
                <a:srgbClr val="0070C0"/>
              </a:solidFill>
            </a:endParaRPr>
          </a:p>
        </p:txBody>
      </p:sp>
      <p:sp>
        <p:nvSpPr>
          <p:cNvPr id="26" name="Content Placeholder 2">
            <a:extLst>
              <a:ext uri="{FF2B5EF4-FFF2-40B4-BE49-F238E27FC236}">
                <a16:creationId xmlns:a16="http://schemas.microsoft.com/office/drawing/2014/main" id="{FEF0D029-B65F-FD43-3407-548C62522F9B}"/>
              </a:ext>
            </a:extLst>
          </p:cNvPr>
          <p:cNvSpPr txBox="1">
            <a:spLocks/>
          </p:cNvSpPr>
          <p:nvPr/>
        </p:nvSpPr>
        <p:spPr>
          <a:xfrm>
            <a:off x="4491383" y="4249227"/>
            <a:ext cx="1452214" cy="405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FF0000"/>
                </a:solidFill>
              </a:rPr>
              <a:t>Inefficient</a:t>
            </a:r>
          </a:p>
          <a:p>
            <a:pPr marL="0" indent="0">
              <a:buNone/>
            </a:pPr>
            <a:endParaRPr lang="en-US" sz="2000" dirty="0">
              <a:solidFill>
                <a:srgbClr val="FF0000"/>
              </a:solidFill>
            </a:endParaRPr>
          </a:p>
          <a:p>
            <a:pPr marL="0" indent="0">
              <a:buNone/>
            </a:pPr>
            <a:endParaRPr lang="en-US" sz="2000" dirty="0">
              <a:solidFill>
                <a:srgbClr val="FF0000"/>
              </a:solidFill>
            </a:endParaRPr>
          </a:p>
        </p:txBody>
      </p:sp>
      <p:sp>
        <p:nvSpPr>
          <p:cNvPr id="27" name="Content Placeholder 2">
            <a:extLst>
              <a:ext uri="{FF2B5EF4-FFF2-40B4-BE49-F238E27FC236}">
                <a16:creationId xmlns:a16="http://schemas.microsoft.com/office/drawing/2014/main" id="{40CD9DB1-D1CB-0862-D506-78BD1AB2F54E}"/>
              </a:ext>
            </a:extLst>
          </p:cNvPr>
          <p:cNvSpPr txBox="1">
            <a:spLocks/>
          </p:cNvSpPr>
          <p:nvPr/>
        </p:nvSpPr>
        <p:spPr>
          <a:xfrm>
            <a:off x="4491382" y="4659205"/>
            <a:ext cx="1573837" cy="116173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FF0000"/>
                </a:solidFill>
              </a:rPr>
              <a:t>Dependent on annotated reference sequences </a:t>
            </a:r>
          </a:p>
          <a:p>
            <a:pPr marL="0" indent="0">
              <a:buNone/>
            </a:pPr>
            <a:endParaRPr lang="en-US" sz="2000" dirty="0">
              <a:solidFill>
                <a:srgbClr val="FF0000"/>
              </a:solidFill>
            </a:endParaRPr>
          </a:p>
          <a:p>
            <a:pPr marL="0" indent="0">
              <a:buNone/>
            </a:pPr>
            <a:endParaRPr lang="en-US" sz="2000" dirty="0">
              <a:solidFill>
                <a:srgbClr val="FF0000"/>
              </a:solidFill>
            </a:endParaRPr>
          </a:p>
        </p:txBody>
      </p:sp>
      <p:sp>
        <p:nvSpPr>
          <p:cNvPr id="33" name="Content Placeholder 2">
            <a:extLst>
              <a:ext uri="{FF2B5EF4-FFF2-40B4-BE49-F238E27FC236}">
                <a16:creationId xmlns:a16="http://schemas.microsoft.com/office/drawing/2014/main" id="{6ABA2855-78E5-B39F-59C2-92DE13FF690B}"/>
              </a:ext>
            </a:extLst>
          </p:cNvPr>
          <p:cNvSpPr txBox="1">
            <a:spLocks/>
          </p:cNvSpPr>
          <p:nvPr/>
        </p:nvSpPr>
        <p:spPr>
          <a:xfrm>
            <a:off x="6745208" y="3433508"/>
            <a:ext cx="1826319" cy="405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70C0"/>
                </a:solidFill>
              </a:rPr>
              <a:t>Fast &amp; Efficient</a:t>
            </a:r>
          </a:p>
          <a:p>
            <a:pPr marL="0" indent="0">
              <a:buNone/>
            </a:pPr>
            <a:endParaRPr lang="en-US" sz="2000" dirty="0">
              <a:solidFill>
                <a:srgbClr val="0070C0"/>
              </a:solidFill>
            </a:endParaRPr>
          </a:p>
          <a:p>
            <a:pPr marL="0" indent="0">
              <a:buNone/>
            </a:pPr>
            <a:endParaRPr lang="en-US" sz="2000" dirty="0">
              <a:solidFill>
                <a:srgbClr val="0070C0"/>
              </a:solidFill>
            </a:endParaRPr>
          </a:p>
        </p:txBody>
      </p:sp>
      <p:sp>
        <p:nvSpPr>
          <p:cNvPr id="34" name="Content Placeholder 2">
            <a:extLst>
              <a:ext uri="{FF2B5EF4-FFF2-40B4-BE49-F238E27FC236}">
                <a16:creationId xmlns:a16="http://schemas.microsoft.com/office/drawing/2014/main" id="{F2B22D18-F7CB-2AF1-3900-A6F01DE7C5CC}"/>
              </a:ext>
            </a:extLst>
          </p:cNvPr>
          <p:cNvSpPr txBox="1">
            <a:spLocks/>
          </p:cNvSpPr>
          <p:nvPr/>
        </p:nvSpPr>
        <p:spPr>
          <a:xfrm>
            <a:off x="6745208" y="3839249"/>
            <a:ext cx="2020113" cy="405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70C0"/>
                </a:solidFill>
              </a:rPr>
              <a:t>Widely applicable</a:t>
            </a:r>
          </a:p>
          <a:p>
            <a:pPr marL="0" indent="0">
              <a:buNone/>
            </a:pPr>
            <a:endParaRPr lang="en-US" sz="2000" dirty="0">
              <a:solidFill>
                <a:srgbClr val="0070C0"/>
              </a:solidFill>
            </a:endParaRPr>
          </a:p>
          <a:p>
            <a:pPr marL="0" indent="0">
              <a:buNone/>
            </a:pPr>
            <a:endParaRPr lang="en-US" sz="2000" dirty="0">
              <a:solidFill>
                <a:srgbClr val="0070C0"/>
              </a:solidFill>
            </a:endParaRPr>
          </a:p>
        </p:txBody>
      </p:sp>
      <p:sp>
        <p:nvSpPr>
          <p:cNvPr id="35" name="Content Placeholder 2">
            <a:extLst>
              <a:ext uri="{FF2B5EF4-FFF2-40B4-BE49-F238E27FC236}">
                <a16:creationId xmlns:a16="http://schemas.microsoft.com/office/drawing/2014/main" id="{DE68A5B2-99DB-74F3-5FAD-9BB966A7EA26}"/>
              </a:ext>
            </a:extLst>
          </p:cNvPr>
          <p:cNvSpPr txBox="1">
            <a:spLocks/>
          </p:cNvSpPr>
          <p:nvPr/>
        </p:nvSpPr>
        <p:spPr>
          <a:xfrm>
            <a:off x="6745208" y="4249227"/>
            <a:ext cx="1949015" cy="405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70C0"/>
                </a:solidFill>
              </a:rPr>
              <a:t>Large Databases</a:t>
            </a:r>
          </a:p>
          <a:p>
            <a:pPr marL="0" indent="0">
              <a:buNone/>
            </a:pPr>
            <a:endParaRPr lang="en-US" sz="2000" dirty="0">
              <a:solidFill>
                <a:srgbClr val="0070C0"/>
              </a:solidFill>
            </a:endParaRPr>
          </a:p>
          <a:p>
            <a:pPr marL="0" indent="0">
              <a:buNone/>
            </a:pPr>
            <a:endParaRPr lang="en-US" sz="2000" dirty="0">
              <a:solidFill>
                <a:srgbClr val="0070C0"/>
              </a:solidFill>
            </a:endParaRPr>
          </a:p>
        </p:txBody>
      </p:sp>
      <p:sp>
        <p:nvSpPr>
          <p:cNvPr id="36" name="Content Placeholder 2">
            <a:extLst>
              <a:ext uri="{FF2B5EF4-FFF2-40B4-BE49-F238E27FC236}">
                <a16:creationId xmlns:a16="http://schemas.microsoft.com/office/drawing/2014/main" id="{7DDEF1C7-116B-1957-95E9-1010EF92E974}"/>
              </a:ext>
            </a:extLst>
          </p:cNvPr>
          <p:cNvSpPr txBox="1">
            <a:spLocks/>
          </p:cNvSpPr>
          <p:nvPr/>
        </p:nvSpPr>
        <p:spPr>
          <a:xfrm>
            <a:off x="6745209" y="4659205"/>
            <a:ext cx="1452214" cy="7602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FF0000"/>
                </a:solidFill>
              </a:rPr>
              <a:t>Less sensitive</a:t>
            </a:r>
          </a:p>
          <a:p>
            <a:pPr marL="0" indent="0">
              <a:buNone/>
            </a:pPr>
            <a:endParaRPr lang="en-US" sz="2000" dirty="0">
              <a:solidFill>
                <a:srgbClr val="FF0000"/>
              </a:solidFill>
            </a:endParaRPr>
          </a:p>
          <a:p>
            <a:pPr marL="0" indent="0">
              <a:buNone/>
            </a:pPr>
            <a:endParaRPr lang="en-US" sz="2000" dirty="0">
              <a:solidFill>
                <a:srgbClr val="FF0000"/>
              </a:solidFill>
            </a:endParaRPr>
          </a:p>
        </p:txBody>
      </p:sp>
      <p:sp>
        <p:nvSpPr>
          <p:cNvPr id="37" name="Content Placeholder 2">
            <a:extLst>
              <a:ext uri="{FF2B5EF4-FFF2-40B4-BE49-F238E27FC236}">
                <a16:creationId xmlns:a16="http://schemas.microsoft.com/office/drawing/2014/main" id="{721156C9-D2AB-A303-95C5-388A76586FF6}"/>
              </a:ext>
            </a:extLst>
          </p:cNvPr>
          <p:cNvSpPr txBox="1">
            <a:spLocks/>
          </p:cNvSpPr>
          <p:nvPr/>
        </p:nvSpPr>
        <p:spPr>
          <a:xfrm>
            <a:off x="9183841" y="3425282"/>
            <a:ext cx="2020098" cy="10426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70C0"/>
                </a:solidFill>
              </a:rPr>
              <a:t>Good sensitivity and specificity</a:t>
            </a:r>
          </a:p>
          <a:p>
            <a:pPr marL="0" indent="0">
              <a:buNone/>
            </a:pPr>
            <a:endParaRPr lang="en-US" sz="2000" dirty="0">
              <a:solidFill>
                <a:srgbClr val="0070C0"/>
              </a:solidFill>
            </a:endParaRPr>
          </a:p>
          <a:p>
            <a:pPr marL="0" indent="0">
              <a:buNone/>
            </a:pPr>
            <a:endParaRPr lang="en-US" sz="2000" dirty="0">
              <a:solidFill>
                <a:srgbClr val="0070C0"/>
              </a:solidFill>
            </a:endParaRPr>
          </a:p>
        </p:txBody>
      </p:sp>
      <p:sp>
        <p:nvSpPr>
          <p:cNvPr id="39" name="Content Placeholder 2">
            <a:extLst>
              <a:ext uri="{FF2B5EF4-FFF2-40B4-BE49-F238E27FC236}">
                <a16:creationId xmlns:a16="http://schemas.microsoft.com/office/drawing/2014/main" id="{8EBAF346-8D46-254E-8D0C-2129CF7DD7F1}"/>
              </a:ext>
            </a:extLst>
          </p:cNvPr>
          <p:cNvSpPr txBox="1">
            <a:spLocks/>
          </p:cNvSpPr>
          <p:nvPr/>
        </p:nvSpPr>
        <p:spPr>
          <a:xfrm>
            <a:off x="9183840" y="4241002"/>
            <a:ext cx="2295181" cy="405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70C0"/>
                </a:solidFill>
              </a:rPr>
              <a:t>Distant Homology</a:t>
            </a:r>
          </a:p>
          <a:p>
            <a:pPr marL="0" indent="0">
              <a:buNone/>
            </a:pPr>
            <a:endParaRPr lang="en-US" sz="2000" dirty="0">
              <a:solidFill>
                <a:srgbClr val="0070C0"/>
              </a:solidFill>
            </a:endParaRPr>
          </a:p>
          <a:p>
            <a:pPr marL="0" indent="0">
              <a:buNone/>
            </a:pPr>
            <a:endParaRPr lang="en-US" sz="2000" dirty="0">
              <a:solidFill>
                <a:srgbClr val="0070C0"/>
              </a:solidFill>
            </a:endParaRPr>
          </a:p>
        </p:txBody>
      </p:sp>
      <p:sp>
        <p:nvSpPr>
          <p:cNvPr id="40" name="Content Placeholder 2">
            <a:extLst>
              <a:ext uri="{FF2B5EF4-FFF2-40B4-BE49-F238E27FC236}">
                <a16:creationId xmlns:a16="http://schemas.microsoft.com/office/drawing/2014/main" id="{90254731-9966-6AA1-E343-B7C1953A0D59}"/>
              </a:ext>
            </a:extLst>
          </p:cNvPr>
          <p:cNvSpPr txBox="1">
            <a:spLocks/>
          </p:cNvSpPr>
          <p:nvPr/>
        </p:nvSpPr>
        <p:spPr>
          <a:xfrm>
            <a:off x="9183840" y="4650980"/>
            <a:ext cx="2020089" cy="6300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FF0000"/>
                </a:solidFill>
              </a:rPr>
              <a:t>Computationally intensive</a:t>
            </a:r>
          </a:p>
          <a:p>
            <a:pPr marL="0" indent="0">
              <a:buNone/>
            </a:pPr>
            <a:endParaRPr lang="en-US" sz="2000" dirty="0">
              <a:solidFill>
                <a:srgbClr val="FF0000"/>
              </a:solidFill>
            </a:endParaRPr>
          </a:p>
          <a:p>
            <a:pPr marL="0" indent="0">
              <a:buNone/>
            </a:pPr>
            <a:endParaRPr lang="en-US" sz="2000" dirty="0">
              <a:solidFill>
                <a:srgbClr val="FF0000"/>
              </a:solidFill>
            </a:endParaRPr>
          </a:p>
        </p:txBody>
      </p:sp>
      <p:sp>
        <p:nvSpPr>
          <p:cNvPr id="41" name="Content Placeholder 2">
            <a:extLst>
              <a:ext uri="{FF2B5EF4-FFF2-40B4-BE49-F238E27FC236}">
                <a16:creationId xmlns:a16="http://schemas.microsoft.com/office/drawing/2014/main" id="{6103E465-BC6F-C150-D6DC-BBBB4CE94B9E}"/>
              </a:ext>
            </a:extLst>
          </p:cNvPr>
          <p:cNvSpPr txBox="1">
            <a:spLocks/>
          </p:cNvSpPr>
          <p:nvPr/>
        </p:nvSpPr>
        <p:spPr>
          <a:xfrm>
            <a:off x="6745209" y="5284701"/>
            <a:ext cx="1826330" cy="8484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FF0000"/>
                </a:solidFill>
              </a:rPr>
              <a:t>Dependent on data curation</a:t>
            </a:r>
          </a:p>
          <a:p>
            <a:pPr marL="0" indent="0">
              <a:buNone/>
            </a:pPr>
            <a:endParaRPr lang="en-US" sz="2000" dirty="0">
              <a:solidFill>
                <a:srgbClr val="FF0000"/>
              </a:solidFill>
            </a:endParaRPr>
          </a:p>
          <a:p>
            <a:pPr marL="0" indent="0">
              <a:buNone/>
            </a:pPr>
            <a:endParaRPr lang="en-US" sz="2000" dirty="0">
              <a:solidFill>
                <a:srgbClr val="FF0000"/>
              </a:solidFill>
            </a:endParaRPr>
          </a:p>
        </p:txBody>
      </p:sp>
      <p:sp>
        <p:nvSpPr>
          <p:cNvPr id="42" name="Content Placeholder 2">
            <a:extLst>
              <a:ext uri="{FF2B5EF4-FFF2-40B4-BE49-F238E27FC236}">
                <a16:creationId xmlns:a16="http://schemas.microsoft.com/office/drawing/2014/main" id="{75C7FF43-C91C-3A92-1084-2C5AA3306C91}"/>
              </a:ext>
            </a:extLst>
          </p:cNvPr>
          <p:cNvSpPr txBox="1">
            <a:spLocks/>
          </p:cNvSpPr>
          <p:nvPr/>
        </p:nvSpPr>
        <p:spPr>
          <a:xfrm>
            <a:off x="9183839" y="5280985"/>
            <a:ext cx="2020089" cy="6300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FF0000"/>
                </a:solidFill>
              </a:rPr>
              <a:t>Requires multiple references</a:t>
            </a:r>
          </a:p>
          <a:p>
            <a:pPr marL="0" indent="0">
              <a:buNone/>
            </a:pPr>
            <a:endParaRPr lang="en-US" sz="2000" dirty="0">
              <a:solidFill>
                <a:srgbClr val="FF0000"/>
              </a:solidFill>
            </a:endParaRPr>
          </a:p>
          <a:p>
            <a:pPr marL="0" indent="0">
              <a:buNone/>
            </a:pPr>
            <a:endParaRPr lang="en-US" sz="2000" dirty="0">
              <a:solidFill>
                <a:srgbClr val="FF0000"/>
              </a:solidFill>
            </a:endParaRPr>
          </a:p>
        </p:txBody>
      </p:sp>
    </p:spTree>
    <p:extLst>
      <p:ext uri="{BB962C8B-B14F-4D97-AF65-F5344CB8AC3E}">
        <p14:creationId xmlns:p14="http://schemas.microsoft.com/office/powerpoint/2010/main" val="311075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6" grpId="0"/>
      <p:bldP spid="17" grpId="0"/>
      <p:bldP spid="24" grpId="0"/>
      <p:bldP spid="25" grpId="0"/>
      <p:bldP spid="26" grpId="0"/>
      <p:bldP spid="27" grpId="0"/>
      <p:bldP spid="33" grpId="0"/>
      <p:bldP spid="34" grpId="0"/>
      <p:bldP spid="35" grpId="0"/>
      <p:bldP spid="36" grpId="0"/>
      <p:bldP spid="37" grpId="0"/>
      <p:bldP spid="39" grpId="0"/>
      <p:bldP spid="40" grpId="0"/>
      <p:bldP spid="41" grpId="0"/>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Phylogenetic inference in 5 simple steps</a:t>
            </a:r>
          </a:p>
        </p:txBody>
      </p:sp>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838201" y="1825625"/>
            <a:ext cx="3571874" cy="4667250"/>
          </a:xfrm>
        </p:spPr>
        <p:txBody>
          <a:bodyPr>
            <a:normAutofit/>
          </a:bodyPr>
          <a:lstStyle/>
          <a:p>
            <a:pPr marL="514350" indent="-514350">
              <a:buFont typeface="+mj-lt"/>
              <a:buAutoNum type="arabicPeriod"/>
            </a:pPr>
            <a:r>
              <a:rPr lang="en-US" sz="1600" b="1" dirty="0"/>
              <a:t>Choose your data</a:t>
            </a:r>
          </a:p>
          <a:p>
            <a:pPr marL="514350" indent="-514350">
              <a:buFont typeface="+mj-lt"/>
              <a:buAutoNum type="arabicPeriod"/>
            </a:pPr>
            <a:endParaRPr lang="en-US" sz="1600" dirty="0"/>
          </a:p>
          <a:p>
            <a:pPr marL="514350" indent="-514350">
              <a:buFont typeface="+mj-lt"/>
              <a:buAutoNum type="arabicPeriod"/>
            </a:pPr>
            <a:r>
              <a:rPr lang="en-US" sz="1600" dirty="0"/>
              <a:t>Align the sequences</a:t>
            </a:r>
          </a:p>
          <a:p>
            <a:pPr marL="514350" indent="-514350">
              <a:buFont typeface="+mj-lt"/>
              <a:buAutoNum type="arabicPeriod"/>
            </a:pPr>
            <a:endParaRPr lang="en-US" sz="1600" dirty="0"/>
          </a:p>
          <a:p>
            <a:pPr marL="514350" indent="-514350">
              <a:buFont typeface="+mj-lt"/>
              <a:buAutoNum type="arabicPeriod"/>
            </a:pPr>
            <a:r>
              <a:rPr lang="en-US" sz="1600" dirty="0"/>
              <a:t>Test models of evolution</a:t>
            </a:r>
          </a:p>
          <a:p>
            <a:pPr marL="514350" indent="-514350">
              <a:buFont typeface="+mj-lt"/>
              <a:buAutoNum type="arabicPeriod"/>
            </a:pPr>
            <a:endParaRPr lang="en-US" sz="1600" dirty="0"/>
          </a:p>
          <a:p>
            <a:pPr marL="514350" indent="-514350">
              <a:buFont typeface="+mj-lt"/>
              <a:buAutoNum type="arabicPeriod"/>
            </a:pPr>
            <a:r>
              <a:rPr lang="en-US" sz="1600" dirty="0"/>
              <a:t>Build a phylogenetic tree</a:t>
            </a:r>
          </a:p>
          <a:p>
            <a:pPr marL="514350" indent="-514350">
              <a:buFont typeface="+mj-lt"/>
              <a:buAutoNum type="arabicPeriod"/>
            </a:pPr>
            <a:endParaRPr lang="en-US" sz="1600" dirty="0"/>
          </a:p>
          <a:p>
            <a:pPr marL="514350" indent="-514350">
              <a:buFont typeface="+mj-lt"/>
              <a:buAutoNum type="arabicPeriod"/>
            </a:pPr>
            <a:r>
              <a:rPr lang="en-US" sz="1600" dirty="0"/>
              <a:t>Interpret the results</a:t>
            </a:r>
          </a:p>
        </p:txBody>
      </p:sp>
      <p:sp>
        <p:nvSpPr>
          <p:cNvPr id="6" name="Content Placeholder 2">
            <a:extLst>
              <a:ext uri="{FF2B5EF4-FFF2-40B4-BE49-F238E27FC236}">
                <a16:creationId xmlns:a16="http://schemas.microsoft.com/office/drawing/2014/main" id="{CE25DB94-F922-FCF5-303D-36D831E6AF67}"/>
              </a:ext>
            </a:extLst>
          </p:cNvPr>
          <p:cNvSpPr txBox="1">
            <a:spLocks/>
          </p:cNvSpPr>
          <p:nvPr/>
        </p:nvSpPr>
        <p:spPr>
          <a:xfrm>
            <a:off x="4609404" y="1825625"/>
            <a:ext cx="6854049" cy="817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Data mining using sequence</a:t>
            </a:r>
            <a:r>
              <a:rPr lang="en-US" sz="2000" dirty="0"/>
              <a:t> </a:t>
            </a:r>
            <a:r>
              <a:rPr lang="en-US" sz="2000" b="1" dirty="0"/>
              <a:t>similarity / alignment methods</a:t>
            </a:r>
          </a:p>
          <a:p>
            <a:pPr marL="0" indent="0">
              <a:buNone/>
            </a:pPr>
            <a:endParaRPr lang="en-US" sz="2000" dirty="0"/>
          </a:p>
          <a:p>
            <a:pPr marL="0" indent="0">
              <a:buNone/>
            </a:pPr>
            <a:endParaRPr lang="en-US" sz="2000" dirty="0"/>
          </a:p>
        </p:txBody>
      </p:sp>
      <p:sp>
        <p:nvSpPr>
          <p:cNvPr id="8" name="Content Placeholder 2">
            <a:extLst>
              <a:ext uri="{FF2B5EF4-FFF2-40B4-BE49-F238E27FC236}">
                <a16:creationId xmlns:a16="http://schemas.microsoft.com/office/drawing/2014/main" id="{2F1CFA3F-80DF-AD05-6A13-7B6FCBEAC877}"/>
              </a:ext>
            </a:extLst>
          </p:cNvPr>
          <p:cNvSpPr txBox="1">
            <a:spLocks/>
          </p:cNvSpPr>
          <p:nvPr/>
        </p:nvSpPr>
        <p:spPr>
          <a:xfrm>
            <a:off x="4609404" y="2412922"/>
            <a:ext cx="6329942" cy="300657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Recursive BLAST </a:t>
            </a:r>
          </a:p>
          <a:p>
            <a:pPr marL="514350" indent="-514350">
              <a:buFont typeface="+mj-lt"/>
              <a:buAutoNum type="romanLcPeriod"/>
            </a:pPr>
            <a:r>
              <a:rPr lang="en-US" sz="2400" dirty="0"/>
              <a:t>Perform BLAST search</a:t>
            </a:r>
          </a:p>
          <a:p>
            <a:pPr marL="514350" indent="-514350">
              <a:buFont typeface="+mj-lt"/>
              <a:buAutoNum type="romanLcPeriod"/>
            </a:pPr>
            <a:r>
              <a:rPr lang="en-US" sz="2400" dirty="0"/>
              <a:t>Use results of 1</a:t>
            </a:r>
            <a:r>
              <a:rPr lang="en-US" sz="2400" baseline="30000" dirty="0"/>
              <a:t>st</a:t>
            </a:r>
            <a:r>
              <a:rPr lang="en-US" sz="2400" dirty="0"/>
              <a:t> search as input for second search</a:t>
            </a:r>
          </a:p>
          <a:p>
            <a:pPr marL="514350" indent="-514350">
              <a:buFont typeface="+mj-lt"/>
              <a:buAutoNum type="romanLcPeriod"/>
            </a:pPr>
            <a:r>
              <a:rPr lang="en-US" sz="2400" dirty="0"/>
              <a:t>Repeat iteratively until no more new sequences are added</a:t>
            </a:r>
          </a:p>
          <a:p>
            <a:pPr marL="514350" indent="-514350">
              <a:buFont typeface="+mj-lt"/>
              <a:buAutoNum type="romanLcPeriod"/>
            </a:pPr>
            <a:r>
              <a:rPr lang="en-US" sz="2400" dirty="0"/>
              <a:t>Filter by inclusion threshold (</a:t>
            </a:r>
            <a:r>
              <a:rPr lang="en-US" sz="2400" dirty="0" err="1"/>
              <a:t>Bitscore</a:t>
            </a:r>
            <a:r>
              <a:rPr lang="en-US" sz="2400" dirty="0"/>
              <a:t>, E-value, etc.)</a:t>
            </a:r>
          </a:p>
          <a:p>
            <a:pPr marL="971550" lvl="1" indent="-514350">
              <a:buFont typeface="+mj-lt"/>
              <a:buAutoNum type="romanLcPeriod"/>
            </a:pPr>
            <a:r>
              <a:rPr lang="en-US" sz="2000" dirty="0"/>
              <a:t>E.g., https://github.com/torkian/blast-QC</a:t>
            </a:r>
          </a:p>
          <a:p>
            <a:pPr marL="514350" indent="-514350">
              <a:buFont typeface="+mj-lt"/>
              <a:buAutoNum type="romanLcPeriod"/>
            </a:pPr>
            <a:endParaRPr lang="en-US" sz="2400" dirty="0"/>
          </a:p>
        </p:txBody>
      </p:sp>
    </p:spTree>
    <p:extLst>
      <p:ext uri="{BB962C8B-B14F-4D97-AF65-F5344CB8AC3E}">
        <p14:creationId xmlns:p14="http://schemas.microsoft.com/office/powerpoint/2010/main" val="72416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Phylogenetic inference in 5 simple steps</a:t>
            </a:r>
          </a:p>
        </p:txBody>
      </p:sp>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838201" y="1825625"/>
            <a:ext cx="3571874" cy="4667250"/>
          </a:xfrm>
        </p:spPr>
        <p:txBody>
          <a:bodyPr>
            <a:normAutofit/>
          </a:bodyPr>
          <a:lstStyle/>
          <a:p>
            <a:pPr marL="514350" indent="-514350">
              <a:buFont typeface="+mj-lt"/>
              <a:buAutoNum type="arabicPeriod"/>
            </a:pPr>
            <a:r>
              <a:rPr lang="en-US" sz="1600" b="1" dirty="0"/>
              <a:t>Choose your data</a:t>
            </a:r>
          </a:p>
          <a:p>
            <a:pPr marL="514350" indent="-514350">
              <a:buFont typeface="+mj-lt"/>
              <a:buAutoNum type="arabicPeriod"/>
            </a:pPr>
            <a:endParaRPr lang="en-US" sz="1600" dirty="0"/>
          </a:p>
          <a:p>
            <a:pPr marL="514350" indent="-514350">
              <a:buFont typeface="+mj-lt"/>
              <a:buAutoNum type="arabicPeriod"/>
            </a:pPr>
            <a:r>
              <a:rPr lang="en-US" sz="1600" dirty="0"/>
              <a:t>Align the sequences</a:t>
            </a:r>
          </a:p>
          <a:p>
            <a:pPr marL="514350" indent="-514350">
              <a:buFont typeface="+mj-lt"/>
              <a:buAutoNum type="arabicPeriod"/>
            </a:pPr>
            <a:endParaRPr lang="en-US" sz="1600" dirty="0"/>
          </a:p>
          <a:p>
            <a:pPr marL="514350" indent="-514350">
              <a:buFont typeface="+mj-lt"/>
              <a:buAutoNum type="arabicPeriod"/>
            </a:pPr>
            <a:r>
              <a:rPr lang="en-US" sz="1600" dirty="0"/>
              <a:t>Test models of evolution</a:t>
            </a:r>
          </a:p>
          <a:p>
            <a:pPr marL="514350" indent="-514350">
              <a:buFont typeface="+mj-lt"/>
              <a:buAutoNum type="arabicPeriod"/>
            </a:pPr>
            <a:endParaRPr lang="en-US" sz="1600" dirty="0"/>
          </a:p>
          <a:p>
            <a:pPr marL="514350" indent="-514350">
              <a:buFont typeface="+mj-lt"/>
              <a:buAutoNum type="arabicPeriod"/>
            </a:pPr>
            <a:r>
              <a:rPr lang="en-US" sz="1600" dirty="0"/>
              <a:t>Build a phylogenetic tree</a:t>
            </a:r>
          </a:p>
          <a:p>
            <a:pPr marL="514350" indent="-514350">
              <a:buFont typeface="+mj-lt"/>
              <a:buAutoNum type="arabicPeriod"/>
            </a:pPr>
            <a:endParaRPr lang="en-US" sz="1600" dirty="0"/>
          </a:p>
          <a:p>
            <a:pPr marL="514350" indent="-514350">
              <a:buFont typeface="+mj-lt"/>
              <a:buAutoNum type="arabicPeriod"/>
            </a:pPr>
            <a:r>
              <a:rPr lang="en-US" sz="1600" dirty="0"/>
              <a:t>Interpret the results</a:t>
            </a:r>
          </a:p>
        </p:txBody>
      </p:sp>
      <p:sp>
        <p:nvSpPr>
          <p:cNvPr id="6" name="Content Placeholder 2">
            <a:extLst>
              <a:ext uri="{FF2B5EF4-FFF2-40B4-BE49-F238E27FC236}">
                <a16:creationId xmlns:a16="http://schemas.microsoft.com/office/drawing/2014/main" id="{CE25DB94-F922-FCF5-303D-36D831E6AF67}"/>
              </a:ext>
            </a:extLst>
          </p:cNvPr>
          <p:cNvSpPr txBox="1">
            <a:spLocks/>
          </p:cNvSpPr>
          <p:nvPr/>
        </p:nvSpPr>
        <p:spPr>
          <a:xfrm>
            <a:off x="4609404" y="1825625"/>
            <a:ext cx="6854049" cy="817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Data mining using sequence</a:t>
            </a:r>
            <a:r>
              <a:rPr lang="en-US" sz="2000" dirty="0"/>
              <a:t> </a:t>
            </a:r>
            <a:r>
              <a:rPr lang="en-US" sz="2000" b="1" dirty="0"/>
              <a:t>similarity / alignment methods</a:t>
            </a:r>
          </a:p>
          <a:p>
            <a:pPr marL="0" indent="0">
              <a:buNone/>
            </a:pPr>
            <a:endParaRPr lang="en-US" sz="2000" dirty="0"/>
          </a:p>
          <a:p>
            <a:pPr marL="0" indent="0">
              <a:buNone/>
            </a:pPr>
            <a:endParaRPr lang="en-US" sz="2000" dirty="0"/>
          </a:p>
        </p:txBody>
      </p:sp>
      <p:sp>
        <p:nvSpPr>
          <p:cNvPr id="8" name="Content Placeholder 2">
            <a:extLst>
              <a:ext uri="{FF2B5EF4-FFF2-40B4-BE49-F238E27FC236}">
                <a16:creationId xmlns:a16="http://schemas.microsoft.com/office/drawing/2014/main" id="{2F1CFA3F-80DF-AD05-6A13-7B6FCBEAC877}"/>
              </a:ext>
            </a:extLst>
          </p:cNvPr>
          <p:cNvSpPr txBox="1">
            <a:spLocks/>
          </p:cNvSpPr>
          <p:nvPr/>
        </p:nvSpPr>
        <p:spPr>
          <a:xfrm>
            <a:off x="4609404" y="2412922"/>
            <a:ext cx="6329942" cy="3006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Inclusion threshold can be determined by plotting results</a:t>
            </a:r>
          </a:p>
          <a:p>
            <a:pPr marL="514350" indent="-514350">
              <a:buFont typeface="+mj-lt"/>
              <a:buAutoNum type="romanLcPeriod"/>
            </a:pPr>
            <a:endParaRPr lang="en-US" sz="2400" dirty="0"/>
          </a:p>
        </p:txBody>
      </p:sp>
      <p:grpSp>
        <p:nvGrpSpPr>
          <p:cNvPr id="11" name="Group 10">
            <a:extLst>
              <a:ext uri="{FF2B5EF4-FFF2-40B4-BE49-F238E27FC236}">
                <a16:creationId xmlns:a16="http://schemas.microsoft.com/office/drawing/2014/main" id="{4B099FD8-7522-E180-999C-4239439D687F}"/>
              </a:ext>
            </a:extLst>
          </p:cNvPr>
          <p:cNvGrpSpPr/>
          <p:nvPr/>
        </p:nvGrpSpPr>
        <p:grpSpPr>
          <a:xfrm>
            <a:off x="4961722" y="5039764"/>
            <a:ext cx="235440" cy="192960"/>
            <a:chOff x="5095537" y="5028612"/>
            <a:chExt cx="235440" cy="192960"/>
          </a:xfrm>
        </p:grpSpPr>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EAEEF5E1-D5F4-57F1-3606-943B90DF7E38}"/>
                    </a:ext>
                  </a:extLst>
                </p14:cNvPr>
                <p14:cNvContentPartPr/>
                <p14:nvPr/>
              </p14:nvContentPartPr>
              <p14:xfrm>
                <a:off x="5150257" y="5028612"/>
                <a:ext cx="113400" cy="192240"/>
              </p14:xfrm>
            </p:contentPart>
          </mc:Choice>
          <mc:Fallback>
            <p:pic>
              <p:nvPicPr>
                <p:cNvPr id="9" name="Ink 8">
                  <a:extLst>
                    <a:ext uri="{FF2B5EF4-FFF2-40B4-BE49-F238E27FC236}">
                      <a16:creationId xmlns:a16="http://schemas.microsoft.com/office/drawing/2014/main" id="{EAEEF5E1-D5F4-57F1-3606-943B90DF7E38}"/>
                    </a:ext>
                  </a:extLst>
                </p:cNvPr>
                <p:cNvPicPr/>
                <p:nvPr/>
              </p:nvPicPr>
              <p:blipFill>
                <a:blip r:embed="rId4"/>
                <a:stretch>
                  <a:fillRect/>
                </a:stretch>
              </p:blipFill>
              <p:spPr>
                <a:xfrm>
                  <a:off x="5141257" y="5019972"/>
                  <a:ext cx="13104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8E286571-AEE3-5C2D-5E3D-4B75455D7D0A}"/>
                    </a:ext>
                  </a:extLst>
                </p14:cNvPr>
                <p14:cNvContentPartPr/>
                <p14:nvPr/>
              </p14:nvContentPartPr>
              <p14:xfrm>
                <a:off x="5095537" y="5028612"/>
                <a:ext cx="235440" cy="192960"/>
              </p14:xfrm>
            </p:contentPart>
          </mc:Choice>
          <mc:Fallback>
            <p:pic>
              <p:nvPicPr>
                <p:cNvPr id="10" name="Ink 9">
                  <a:extLst>
                    <a:ext uri="{FF2B5EF4-FFF2-40B4-BE49-F238E27FC236}">
                      <a16:creationId xmlns:a16="http://schemas.microsoft.com/office/drawing/2014/main" id="{8E286571-AEE3-5C2D-5E3D-4B75455D7D0A}"/>
                    </a:ext>
                  </a:extLst>
                </p:cNvPr>
                <p:cNvPicPr/>
                <p:nvPr/>
              </p:nvPicPr>
              <p:blipFill>
                <a:blip r:embed="rId6"/>
                <a:stretch>
                  <a:fillRect/>
                </a:stretch>
              </p:blipFill>
              <p:spPr>
                <a:xfrm>
                  <a:off x="5086537" y="5019972"/>
                  <a:ext cx="253080" cy="210600"/>
                </a:xfrm>
                <a:prstGeom prst="rect">
                  <a:avLst/>
                </a:prstGeom>
              </p:spPr>
            </p:pic>
          </mc:Fallback>
        </mc:AlternateContent>
      </p:grpSp>
      <p:grpSp>
        <p:nvGrpSpPr>
          <p:cNvPr id="14" name="Group 13">
            <a:extLst>
              <a:ext uri="{FF2B5EF4-FFF2-40B4-BE49-F238E27FC236}">
                <a16:creationId xmlns:a16="http://schemas.microsoft.com/office/drawing/2014/main" id="{6C0E59E1-AE3A-8639-7394-B74A6207909B}"/>
              </a:ext>
            </a:extLst>
          </p:cNvPr>
          <p:cNvGrpSpPr/>
          <p:nvPr/>
        </p:nvGrpSpPr>
        <p:grpSpPr>
          <a:xfrm>
            <a:off x="6488482" y="4983964"/>
            <a:ext cx="101880" cy="322560"/>
            <a:chOff x="6622297" y="4972812"/>
            <a:chExt cx="101880" cy="322560"/>
          </a:xfrm>
        </p:grpSpPr>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54D35C99-71ED-5E6B-0C16-4CE274C2E891}"/>
                    </a:ext>
                  </a:extLst>
                </p14:cNvPr>
                <p14:cNvContentPartPr/>
                <p14:nvPr/>
              </p14:nvContentPartPr>
              <p14:xfrm>
                <a:off x="6622297" y="4983972"/>
                <a:ext cx="101880" cy="311400"/>
              </p14:xfrm>
            </p:contentPart>
          </mc:Choice>
          <mc:Fallback>
            <p:pic>
              <p:nvPicPr>
                <p:cNvPr id="12" name="Ink 11">
                  <a:extLst>
                    <a:ext uri="{FF2B5EF4-FFF2-40B4-BE49-F238E27FC236}">
                      <a16:creationId xmlns:a16="http://schemas.microsoft.com/office/drawing/2014/main" id="{54D35C99-71ED-5E6B-0C16-4CE274C2E891}"/>
                    </a:ext>
                  </a:extLst>
                </p:cNvPr>
                <p:cNvPicPr/>
                <p:nvPr/>
              </p:nvPicPr>
              <p:blipFill>
                <a:blip r:embed="rId8"/>
                <a:stretch>
                  <a:fillRect/>
                </a:stretch>
              </p:blipFill>
              <p:spPr>
                <a:xfrm>
                  <a:off x="6613657" y="4975332"/>
                  <a:ext cx="11952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2A225F67-55DF-651D-6CBD-41244D3E6AD5}"/>
                    </a:ext>
                  </a:extLst>
                </p14:cNvPr>
                <p14:cNvContentPartPr/>
                <p14:nvPr/>
              </p14:nvContentPartPr>
              <p14:xfrm>
                <a:off x="6623377" y="4972812"/>
                <a:ext cx="43920" cy="146520"/>
              </p14:xfrm>
            </p:contentPart>
          </mc:Choice>
          <mc:Fallback>
            <p:pic>
              <p:nvPicPr>
                <p:cNvPr id="13" name="Ink 12">
                  <a:extLst>
                    <a:ext uri="{FF2B5EF4-FFF2-40B4-BE49-F238E27FC236}">
                      <a16:creationId xmlns:a16="http://schemas.microsoft.com/office/drawing/2014/main" id="{2A225F67-55DF-651D-6CBD-41244D3E6AD5}"/>
                    </a:ext>
                  </a:extLst>
                </p:cNvPr>
                <p:cNvPicPr/>
                <p:nvPr/>
              </p:nvPicPr>
              <p:blipFill>
                <a:blip r:embed="rId10"/>
                <a:stretch>
                  <a:fillRect/>
                </a:stretch>
              </p:blipFill>
              <p:spPr>
                <a:xfrm>
                  <a:off x="6614377" y="4964172"/>
                  <a:ext cx="61560" cy="164160"/>
                </a:xfrm>
                <a:prstGeom prst="rect">
                  <a:avLst/>
                </a:prstGeom>
              </p:spPr>
            </p:pic>
          </mc:Fallback>
        </mc:AlternateContent>
      </p:grpSp>
      <p:grpSp>
        <p:nvGrpSpPr>
          <p:cNvPr id="61" name="Group 60">
            <a:extLst>
              <a:ext uri="{FF2B5EF4-FFF2-40B4-BE49-F238E27FC236}">
                <a16:creationId xmlns:a16="http://schemas.microsoft.com/office/drawing/2014/main" id="{701DF0B9-5A50-D513-7CA3-23FBEAD587A0}"/>
              </a:ext>
            </a:extLst>
          </p:cNvPr>
          <p:cNvGrpSpPr/>
          <p:nvPr/>
        </p:nvGrpSpPr>
        <p:grpSpPr>
          <a:xfrm>
            <a:off x="7903090" y="3716379"/>
            <a:ext cx="1774115" cy="1306352"/>
            <a:chOff x="8073097" y="3411852"/>
            <a:chExt cx="2486160" cy="1730520"/>
          </a:xfrm>
        </p:grpSpPr>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AADF3E55-5A33-1944-E090-8766FEE87B4F}"/>
                    </a:ext>
                  </a:extLst>
                </p14:cNvPr>
                <p14:cNvContentPartPr/>
                <p14:nvPr/>
              </p14:nvContentPartPr>
              <p14:xfrm>
                <a:off x="8073097" y="3411852"/>
                <a:ext cx="2345400" cy="1730520"/>
              </p14:xfrm>
            </p:contentPart>
          </mc:Choice>
          <mc:Fallback>
            <p:pic>
              <p:nvPicPr>
                <p:cNvPr id="7" name="Ink 6">
                  <a:extLst>
                    <a:ext uri="{FF2B5EF4-FFF2-40B4-BE49-F238E27FC236}">
                      <a16:creationId xmlns:a16="http://schemas.microsoft.com/office/drawing/2014/main" id="{AADF3E55-5A33-1944-E090-8766FEE87B4F}"/>
                    </a:ext>
                  </a:extLst>
                </p:cNvPr>
                <p:cNvPicPr/>
                <p:nvPr/>
              </p:nvPicPr>
              <p:blipFill>
                <a:blip r:embed="rId12"/>
                <a:stretch>
                  <a:fillRect/>
                </a:stretch>
              </p:blipFill>
              <p:spPr>
                <a:xfrm>
                  <a:off x="8060485" y="3400407"/>
                  <a:ext cx="2370120" cy="1753886"/>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Ink 14">
                  <a:extLst>
                    <a:ext uri="{FF2B5EF4-FFF2-40B4-BE49-F238E27FC236}">
                      <a16:creationId xmlns:a16="http://schemas.microsoft.com/office/drawing/2014/main" id="{886BC73A-532F-CCEF-135C-3D1E6EB337F7}"/>
                    </a:ext>
                  </a:extLst>
                </p14:cNvPr>
                <p14:cNvContentPartPr/>
                <p14:nvPr/>
              </p14:nvContentPartPr>
              <p14:xfrm>
                <a:off x="8240137" y="3645852"/>
                <a:ext cx="2319120" cy="1060560"/>
              </p14:xfrm>
            </p:contentPart>
          </mc:Choice>
          <mc:Fallback>
            <p:pic>
              <p:nvPicPr>
                <p:cNvPr id="15" name="Ink 14">
                  <a:extLst>
                    <a:ext uri="{FF2B5EF4-FFF2-40B4-BE49-F238E27FC236}">
                      <a16:creationId xmlns:a16="http://schemas.microsoft.com/office/drawing/2014/main" id="{886BC73A-532F-CCEF-135C-3D1E6EB337F7}"/>
                    </a:ext>
                  </a:extLst>
                </p:cNvPr>
                <p:cNvPicPr/>
                <p:nvPr/>
              </p:nvPicPr>
              <p:blipFill>
                <a:blip r:embed="rId14"/>
                <a:stretch>
                  <a:fillRect/>
                </a:stretch>
              </p:blipFill>
              <p:spPr>
                <a:xfrm>
                  <a:off x="8227528" y="3633930"/>
                  <a:ext cx="2343834" cy="1083927"/>
                </a:xfrm>
                <a:prstGeom prst="rect">
                  <a:avLst/>
                </a:prstGeom>
              </p:spPr>
            </p:pic>
          </mc:Fallback>
        </mc:AlternateContent>
        <p:grpSp>
          <p:nvGrpSpPr>
            <p:cNvPr id="30" name="Group 29">
              <a:extLst>
                <a:ext uri="{FF2B5EF4-FFF2-40B4-BE49-F238E27FC236}">
                  <a16:creationId xmlns:a16="http://schemas.microsoft.com/office/drawing/2014/main" id="{F6CB64AE-9CEA-CE9B-A9AA-B1BD2168DAD3}"/>
                </a:ext>
              </a:extLst>
            </p:cNvPr>
            <p:cNvGrpSpPr/>
            <p:nvPr/>
          </p:nvGrpSpPr>
          <p:grpSpPr>
            <a:xfrm>
              <a:off x="8318617" y="3623532"/>
              <a:ext cx="434880" cy="279360"/>
              <a:chOff x="8318617" y="3623532"/>
              <a:chExt cx="434880" cy="279360"/>
            </a:xfrm>
          </p:grpSpPr>
          <mc:AlternateContent xmlns:mc="http://schemas.openxmlformats.org/markup-compatibility/2006">
            <mc:Choice xmlns:p14="http://schemas.microsoft.com/office/powerpoint/2010/main" Requires="p14">
              <p:contentPart p14:bwMode="auto" r:id="rId15">
                <p14:nvContentPartPr>
                  <p14:cNvPr id="16" name="Ink 15">
                    <a:extLst>
                      <a:ext uri="{FF2B5EF4-FFF2-40B4-BE49-F238E27FC236}">
                        <a16:creationId xmlns:a16="http://schemas.microsoft.com/office/drawing/2014/main" id="{F46316A7-79D6-BDD2-DCF1-36C24D07F777}"/>
                      </a:ext>
                    </a:extLst>
                  </p14:cNvPr>
                  <p14:cNvContentPartPr/>
                  <p14:nvPr/>
                </p14:nvContentPartPr>
                <p14:xfrm>
                  <a:off x="8318617" y="3623532"/>
                  <a:ext cx="360" cy="360"/>
                </p14:xfrm>
              </p:contentPart>
            </mc:Choice>
            <mc:Fallback>
              <p:pic>
                <p:nvPicPr>
                  <p:cNvPr id="16" name="Ink 15">
                    <a:extLst>
                      <a:ext uri="{FF2B5EF4-FFF2-40B4-BE49-F238E27FC236}">
                        <a16:creationId xmlns:a16="http://schemas.microsoft.com/office/drawing/2014/main" id="{F46316A7-79D6-BDD2-DCF1-36C24D07F777}"/>
                      </a:ext>
                    </a:extLst>
                  </p:cNvPr>
                  <p:cNvPicPr/>
                  <p:nvPr/>
                </p:nvPicPr>
                <p:blipFill>
                  <a:blip r:embed="rId16"/>
                  <a:stretch>
                    <a:fillRect/>
                  </a:stretch>
                </p:blipFill>
                <p:spPr>
                  <a:xfrm>
                    <a:off x="8309617" y="361489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Ink 16">
                    <a:extLst>
                      <a:ext uri="{FF2B5EF4-FFF2-40B4-BE49-F238E27FC236}">
                        <a16:creationId xmlns:a16="http://schemas.microsoft.com/office/drawing/2014/main" id="{D3CF5435-6004-2A18-D7C7-5440468B49FD}"/>
                      </a:ext>
                    </a:extLst>
                  </p14:cNvPr>
                  <p14:cNvContentPartPr/>
                  <p14:nvPr/>
                </p14:nvContentPartPr>
                <p14:xfrm>
                  <a:off x="8318617" y="3623532"/>
                  <a:ext cx="360" cy="360"/>
                </p14:xfrm>
              </p:contentPart>
            </mc:Choice>
            <mc:Fallback>
              <p:pic>
                <p:nvPicPr>
                  <p:cNvPr id="17" name="Ink 16">
                    <a:extLst>
                      <a:ext uri="{FF2B5EF4-FFF2-40B4-BE49-F238E27FC236}">
                        <a16:creationId xmlns:a16="http://schemas.microsoft.com/office/drawing/2014/main" id="{D3CF5435-6004-2A18-D7C7-5440468B49FD}"/>
                      </a:ext>
                    </a:extLst>
                  </p:cNvPr>
                  <p:cNvPicPr/>
                  <p:nvPr/>
                </p:nvPicPr>
                <p:blipFill>
                  <a:blip r:embed="rId16"/>
                  <a:stretch>
                    <a:fillRect/>
                  </a:stretch>
                </p:blipFill>
                <p:spPr>
                  <a:xfrm>
                    <a:off x="8309617" y="361489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9" name="Ink 18">
                    <a:extLst>
                      <a:ext uri="{FF2B5EF4-FFF2-40B4-BE49-F238E27FC236}">
                        <a16:creationId xmlns:a16="http://schemas.microsoft.com/office/drawing/2014/main" id="{F4F851D4-2B49-1719-2540-F4F48B588325}"/>
                      </a:ext>
                    </a:extLst>
                  </p14:cNvPr>
                  <p14:cNvContentPartPr/>
                  <p14:nvPr/>
                </p14:nvContentPartPr>
                <p14:xfrm>
                  <a:off x="8441017" y="3634692"/>
                  <a:ext cx="360" cy="360"/>
                </p14:xfrm>
              </p:contentPart>
            </mc:Choice>
            <mc:Fallback>
              <p:pic>
                <p:nvPicPr>
                  <p:cNvPr id="19" name="Ink 18">
                    <a:extLst>
                      <a:ext uri="{FF2B5EF4-FFF2-40B4-BE49-F238E27FC236}">
                        <a16:creationId xmlns:a16="http://schemas.microsoft.com/office/drawing/2014/main" id="{F4F851D4-2B49-1719-2540-F4F48B588325}"/>
                      </a:ext>
                    </a:extLst>
                  </p:cNvPr>
                  <p:cNvPicPr/>
                  <p:nvPr/>
                </p:nvPicPr>
                <p:blipFill>
                  <a:blip r:embed="rId16"/>
                  <a:stretch>
                    <a:fillRect/>
                  </a:stretch>
                </p:blipFill>
                <p:spPr>
                  <a:xfrm>
                    <a:off x="8432017" y="362605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0" name="Ink 19">
                    <a:extLst>
                      <a:ext uri="{FF2B5EF4-FFF2-40B4-BE49-F238E27FC236}">
                        <a16:creationId xmlns:a16="http://schemas.microsoft.com/office/drawing/2014/main" id="{473766CA-F154-1EFD-CBD8-09878A4B3578}"/>
                      </a:ext>
                    </a:extLst>
                  </p14:cNvPr>
                  <p14:cNvContentPartPr/>
                  <p14:nvPr/>
                </p14:nvContentPartPr>
                <p14:xfrm>
                  <a:off x="8441017" y="3634692"/>
                  <a:ext cx="360" cy="360"/>
                </p14:xfrm>
              </p:contentPart>
            </mc:Choice>
            <mc:Fallback>
              <p:pic>
                <p:nvPicPr>
                  <p:cNvPr id="20" name="Ink 19">
                    <a:extLst>
                      <a:ext uri="{FF2B5EF4-FFF2-40B4-BE49-F238E27FC236}">
                        <a16:creationId xmlns:a16="http://schemas.microsoft.com/office/drawing/2014/main" id="{473766CA-F154-1EFD-CBD8-09878A4B3578}"/>
                      </a:ext>
                    </a:extLst>
                  </p:cNvPr>
                  <p:cNvPicPr/>
                  <p:nvPr/>
                </p:nvPicPr>
                <p:blipFill>
                  <a:blip r:embed="rId16"/>
                  <a:stretch>
                    <a:fillRect/>
                  </a:stretch>
                </p:blipFill>
                <p:spPr>
                  <a:xfrm>
                    <a:off x="8432017" y="362605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2" name="Ink 21">
                    <a:extLst>
                      <a:ext uri="{FF2B5EF4-FFF2-40B4-BE49-F238E27FC236}">
                        <a16:creationId xmlns:a16="http://schemas.microsoft.com/office/drawing/2014/main" id="{52D6CB44-0E0B-C08B-9CF2-B5ED444B197E}"/>
                      </a:ext>
                    </a:extLst>
                  </p14:cNvPr>
                  <p14:cNvContentPartPr/>
                  <p14:nvPr/>
                </p14:nvContentPartPr>
                <p14:xfrm>
                  <a:off x="8563777" y="3657372"/>
                  <a:ext cx="360" cy="360"/>
                </p14:xfrm>
              </p:contentPart>
            </mc:Choice>
            <mc:Fallback>
              <p:pic>
                <p:nvPicPr>
                  <p:cNvPr id="22" name="Ink 21">
                    <a:extLst>
                      <a:ext uri="{FF2B5EF4-FFF2-40B4-BE49-F238E27FC236}">
                        <a16:creationId xmlns:a16="http://schemas.microsoft.com/office/drawing/2014/main" id="{52D6CB44-0E0B-C08B-9CF2-B5ED444B197E}"/>
                      </a:ext>
                    </a:extLst>
                  </p:cNvPr>
                  <p:cNvPicPr/>
                  <p:nvPr/>
                </p:nvPicPr>
                <p:blipFill>
                  <a:blip r:embed="rId16"/>
                  <a:stretch>
                    <a:fillRect/>
                  </a:stretch>
                </p:blipFill>
                <p:spPr>
                  <a:xfrm>
                    <a:off x="8554777" y="364837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3" name="Ink 22">
                    <a:extLst>
                      <a:ext uri="{FF2B5EF4-FFF2-40B4-BE49-F238E27FC236}">
                        <a16:creationId xmlns:a16="http://schemas.microsoft.com/office/drawing/2014/main" id="{76494C10-8834-0DF1-327D-36572B4C7155}"/>
                      </a:ext>
                    </a:extLst>
                  </p14:cNvPr>
                  <p14:cNvContentPartPr/>
                  <p14:nvPr/>
                </p14:nvContentPartPr>
                <p14:xfrm>
                  <a:off x="8563777" y="3657372"/>
                  <a:ext cx="360" cy="360"/>
                </p14:xfrm>
              </p:contentPart>
            </mc:Choice>
            <mc:Fallback>
              <p:pic>
                <p:nvPicPr>
                  <p:cNvPr id="23" name="Ink 22">
                    <a:extLst>
                      <a:ext uri="{FF2B5EF4-FFF2-40B4-BE49-F238E27FC236}">
                        <a16:creationId xmlns:a16="http://schemas.microsoft.com/office/drawing/2014/main" id="{76494C10-8834-0DF1-327D-36572B4C7155}"/>
                      </a:ext>
                    </a:extLst>
                  </p:cNvPr>
                  <p:cNvPicPr/>
                  <p:nvPr/>
                </p:nvPicPr>
                <p:blipFill>
                  <a:blip r:embed="rId16"/>
                  <a:stretch>
                    <a:fillRect/>
                  </a:stretch>
                </p:blipFill>
                <p:spPr>
                  <a:xfrm>
                    <a:off x="8554777" y="364837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5" name="Ink 24">
                    <a:extLst>
                      <a:ext uri="{FF2B5EF4-FFF2-40B4-BE49-F238E27FC236}">
                        <a16:creationId xmlns:a16="http://schemas.microsoft.com/office/drawing/2014/main" id="{9CD7836B-0CBF-D1C9-8601-7C4897B6B6C7}"/>
                      </a:ext>
                    </a:extLst>
                  </p14:cNvPr>
                  <p14:cNvContentPartPr/>
                  <p14:nvPr/>
                </p14:nvContentPartPr>
                <p14:xfrm>
                  <a:off x="8675377" y="3779772"/>
                  <a:ext cx="360" cy="360"/>
                </p14:xfrm>
              </p:contentPart>
            </mc:Choice>
            <mc:Fallback>
              <p:pic>
                <p:nvPicPr>
                  <p:cNvPr id="25" name="Ink 24">
                    <a:extLst>
                      <a:ext uri="{FF2B5EF4-FFF2-40B4-BE49-F238E27FC236}">
                        <a16:creationId xmlns:a16="http://schemas.microsoft.com/office/drawing/2014/main" id="{9CD7836B-0CBF-D1C9-8601-7C4897B6B6C7}"/>
                      </a:ext>
                    </a:extLst>
                  </p:cNvPr>
                  <p:cNvPicPr/>
                  <p:nvPr/>
                </p:nvPicPr>
                <p:blipFill>
                  <a:blip r:embed="rId16"/>
                  <a:stretch>
                    <a:fillRect/>
                  </a:stretch>
                </p:blipFill>
                <p:spPr>
                  <a:xfrm>
                    <a:off x="8666377" y="377077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6" name="Ink 25">
                    <a:extLst>
                      <a:ext uri="{FF2B5EF4-FFF2-40B4-BE49-F238E27FC236}">
                        <a16:creationId xmlns:a16="http://schemas.microsoft.com/office/drawing/2014/main" id="{BDB241CC-5C60-06A1-7D2B-80DE345CA6A7}"/>
                      </a:ext>
                    </a:extLst>
                  </p14:cNvPr>
                  <p14:cNvContentPartPr/>
                  <p14:nvPr/>
                </p14:nvContentPartPr>
                <p14:xfrm>
                  <a:off x="8675377" y="3779772"/>
                  <a:ext cx="360" cy="360"/>
                </p14:xfrm>
              </p:contentPart>
            </mc:Choice>
            <mc:Fallback>
              <p:pic>
                <p:nvPicPr>
                  <p:cNvPr id="26" name="Ink 25">
                    <a:extLst>
                      <a:ext uri="{FF2B5EF4-FFF2-40B4-BE49-F238E27FC236}">
                        <a16:creationId xmlns:a16="http://schemas.microsoft.com/office/drawing/2014/main" id="{BDB241CC-5C60-06A1-7D2B-80DE345CA6A7}"/>
                      </a:ext>
                    </a:extLst>
                  </p:cNvPr>
                  <p:cNvPicPr/>
                  <p:nvPr/>
                </p:nvPicPr>
                <p:blipFill>
                  <a:blip r:embed="rId16"/>
                  <a:stretch>
                    <a:fillRect/>
                  </a:stretch>
                </p:blipFill>
                <p:spPr>
                  <a:xfrm>
                    <a:off x="8666377" y="377077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8" name="Ink 27">
                    <a:extLst>
                      <a:ext uri="{FF2B5EF4-FFF2-40B4-BE49-F238E27FC236}">
                        <a16:creationId xmlns:a16="http://schemas.microsoft.com/office/drawing/2014/main" id="{97932208-AFAE-855F-E4EC-57F15562FF18}"/>
                      </a:ext>
                    </a:extLst>
                  </p14:cNvPr>
                  <p14:cNvContentPartPr/>
                  <p14:nvPr/>
                </p14:nvContentPartPr>
                <p14:xfrm>
                  <a:off x="8753137" y="3902532"/>
                  <a:ext cx="360" cy="360"/>
                </p14:xfrm>
              </p:contentPart>
            </mc:Choice>
            <mc:Fallback>
              <p:pic>
                <p:nvPicPr>
                  <p:cNvPr id="28" name="Ink 27">
                    <a:extLst>
                      <a:ext uri="{FF2B5EF4-FFF2-40B4-BE49-F238E27FC236}">
                        <a16:creationId xmlns:a16="http://schemas.microsoft.com/office/drawing/2014/main" id="{97932208-AFAE-855F-E4EC-57F15562FF18}"/>
                      </a:ext>
                    </a:extLst>
                  </p:cNvPr>
                  <p:cNvPicPr/>
                  <p:nvPr/>
                </p:nvPicPr>
                <p:blipFill>
                  <a:blip r:embed="rId16"/>
                  <a:stretch>
                    <a:fillRect/>
                  </a:stretch>
                </p:blipFill>
                <p:spPr>
                  <a:xfrm>
                    <a:off x="8744497" y="389353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9" name="Ink 28">
                    <a:extLst>
                      <a:ext uri="{FF2B5EF4-FFF2-40B4-BE49-F238E27FC236}">
                        <a16:creationId xmlns:a16="http://schemas.microsoft.com/office/drawing/2014/main" id="{5355F582-4F37-63A6-5F69-76D60B1F7D8F}"/>
                      </a:ext>
                    </a:extLst>
                  </p14:cNvPr>
                  <p14:cNvContentPartPr/>
                  <p14:nvPr/>
                </p14:nvContentPartPr>
                <p14:xfrm>
                  <a:off x="8753137" y="3902532"/>
                  <a:ext cx="360" cy="360"/>
                </p14:xfrm>
              </p:contentPart>
            </mc:Choice>
            <mc:Fallback>
              <p:pic>
                <p:nvPicPr>
                  <p:cNvPr id="29" name="Ink 28">
                    <a:extLst>
                      <a:ext uri="{FF2B5EF4-FFF2-40B4-BE49-F238E27FC236}">
                        <a16:creationId xmlns:a16="http://schemas.microsoft.com/office/drawing/2014/main" id="{5355F582-4F37-63A6-5F69-76D60B1F7D8F}"/>
                      </a:ext>
                    </a:extLst>
                  </p:cNvPr>
                  <p:cNvPicPr/>
                  <p:nvPr/>
                </p:nvPicPr>
                <p:blipFill>
                  <a:blip r:embed="rId16"/>
                  <a:stretch>
                    <a:fillRect/>
                  </a:stretch>
                </p:blipFill>
                <p:spPr>
                  <a:xfrm>
                    <a:off x="8744497" y="3893532"/>
                    <a:ext cx="18000" cy="18000"/>
                  </a:xfrm>
                  <a:prstGeom prst="rect">
                    <a:avLst/>
                  </a:prstGeom>
                </p:spPr>
              </p:pic>
            </mc:Fallback>
          </mc:AlternateContent>
        </p:grpSp>
        <p:grpSp>
          <p:nvGrpSpPr>
            <p:cNvPr id="39" name="Group 38">
              <a:extLst>
                <a:ext uri="{FF2B5EF4-FFF2-40B4-BE49-F238E27FC236}">
                  <a16:creationId xmlns:a16="http://schemas.microsoft.com/office/drawing/2014/main" id="{CD471D63-1F85-980B-37A2-395E6058A614}"/>
                </a:ext>
              </a:extLst>
            </p:cNvPr>
            <p:cNvGrpSpPr/>
            <p:nvPr/>
          </p:nvGrpSpPr>
          <p:grpSpPr>
            <a:xfrm>
              <a:off x="8842417" y="4103052"/>
              <a:ext cx="424440" cy="34200"/>
              <a:chOff x="8842417" y="4103052"/>
              <a:chExt cx="424440" cy="34200"/>
            </a:xfrm>
          </p:grpSpPr>
          <mc:AlternateContent xmlns:mc="http://schemas.openxmlformats.org/markup-compatibility/2006">
            <mc:Choice xmlns:p14="http://schemas.microsoft.com/office/powerpoint/2010/main" Requires="p14">
              <p:contentPart p14:bwMode="auto" r:id="rId26">
                <p14:nvContentPartPr>
                  <p14:cNvPr id="31" name="Ink 30">
                    <a:extLst>
                      <a:ext uri="{FF2B5EF4-FFF2-40B4-BE49-F238E27FC236}">
                        <a16:creationId xmlns:a16="http://schemas.microsoft.com/office/drawing/2014/main" id="{BA9640D0-4015-5887-F626-3EA80A983927}"/>
                      </a:ext>
                    </a:extLst>
                  </p14:cNvPr>
                  <p14:cNvContentPartPr/>
                  <p14:nvPr/>
                </p14:nvContentPartPr>
                <p14:xfrm>
                  <a:off x="8842417" y="4103052"/>
                  <a:ext cx="360" cy="360"/>
                </p14:xfrm>
              </p:contentPart>
            </mc:Choice>
            <mc:Fallback>
              <p:pic>
                <p:nvPicPr>
                  <p:cNvPr id="31" name="Ink 30">
                    <a:extLst>
                      <a:ext uri="{FF2B5EF4-FFF2-40B4-BE49-F238E27FC236}">
                        <a16:creationId xmlns:a16="http://schemas.microsoft.com/office/drawing/2014/main" id="{BA9640D0-4015-5887-F626-3EA80A983927}"/>
                      </a:ext>
                    </a:extLst>
                  </p:cNvPr>
                  <p:cNvPicPr/>
                  <p:nvPr/>
                </p:nvPicPr>
                <p:blipFill>
                  <a:blip r:embed="rId16"/>
                  <a:stretch>
                    <a:fillRect/>
                  </a:stretch>
                </p:blipFill>
                <p:spPr>
                  <a:xfrm>
                    <a:off x="8833417" y="409441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2" name="Ink 31">
                    <a:extLst>
                      <a:ext uri="{FF2B5EF4-FFF2-40B4-BE49-F238E27FC236}">
                        <a16:creationId xmlns:a16="http://schemas.microsoft.com/office/drawing/2014/main" id="{77450A39-8AED-5159-0522-FC443830CE4A}"/>
                      </a:ext>
                    </a:extLst>
                  </p14:cNvPr>
                  <p14:cNvContentPartPr/>
                  <p14:nvPr/>
                </p14:nvContentPartPr>
                <p14:xfrm>
                  <a:off x="8842417" y="4103052"/>
                  <a:ext cx="360" cy="360"/>
                </p14:xfrm>
              </p:contentPart>
            </mc:Choice>
            <mc:Fallback>
              <p:pic>
                <p:nvPicPr>
                  <p:cNvPr id="32" name="Ink 31">
                    <a:extLst>
                      <a:ext uri="{FF2B5EF4-FFF2-40B4-BE49-F238E27FC236}">
                        <a16:creationId xmlns:a16="http://schemas.microsoft.com/office/drawing/2014/main" id="{77450A39-8AED-5159-0522-FC443830CE4A}"/>
                      </a:ext>
                    </a:extLst>
                  </p:cNvPr>
                  <p:cNvPicPr/>
                  <p:nvPr/>
                </p:nvPicPr>
                <p:blipFill>
                  <a:blip r:embed="rId16"/>
                  <a:stretch>
                    <a:fillRect/>
                  </a:stretch>
                </p:blipFill>
                <p:spPr>
                  <a:xfrm>
                    <a:off x="8833417" y="409441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4" name="Ink 33">
                    <a:extLst>
                      <a:ext uri="{FF2B5EF4-FFF2-40B4-BE49-F238E27FC236}">
                        <a16:creationId xmlns:a16="http://schemas.microsoft.com/office/drawing/2014/main" id="{003F522C-0AC8-B070-128B-417177F3DE00}"/>
                      </a:ext>
                    </a:extLst>
                  </p14:cNvPr>
                  <p14:cNvContentPartPr/>
                  <p14:nvPr/>
                </p14:nvContentPartPr>
                <p14:xfrm>
                  <a:off x="9054457" y="4136892"/>
                  <a:ext cx="360" cy="360"/>
                </p14:xfrm>
              </p:contentPart>
            </mc:Choice>
            <mc:Fallback>
              <p:pic>
                <p:nvPicPr>
                  <p:cNvPr id="34" name="Ink 33">
                    <a:extLst>
                      <a:ext uri="{FF2B5EF4-FFF2-40B4-BE49-F238E27FC236}">
                        <a16:creationId xmlns:a16="http://schemas.microsoft.com/office/drawing/2014/main" id="{003F522C-0AC8-B070-128B-417177F3DE00}"/>
                      </a:ext>
                    </a:extLst>
                  </p:cNvPr>
                  <p:cNvPicPr/>
                  <p:nvPr/>
                </p:nvPicPr>
                <p:blipFill>
                  <a:blip r:embed="rId16"/>
                  <a:stretch>
                    <a:fillRect/>
                  </a:stretch>
                </p:blipFill>
                <p:spPr>
                  <a:xfrm>
                    <a:off x="9045817" y="412789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5" name="Ink 34">
                    <a:extLst>
                      <a:ext uri="{FF2B5EF4-FFF2-40B4-BE49-F238E27FC236}">
                        <a16:creationId xmlns:a16="http://schemas.microsoft.com/office/drawing/2014/main" id="{BF0E7444-609A-C28C-8451-901DD3B1504B}"/>
                      </a:ext>
                    </a:extLst>
                  </p14:cNvPr>
                  <p14:cNvContentPartPr/>
                  <p14:nvPr/>
                </p14:nvContentPartPr>
                <p14:xfrm>
                  <a:off x="9054457" y="4136892"/>
                  <a:ext cx="360" cy="360"/>
                </p14:xfrm>
              </p:contentPart>
            </mc:Choice>
            <mc:Fallback>
              <p:pic>
                <p:nvPicPr>
                  <p:cNvPr id="35" name="Ink 34">
                    <a:extLst>
                      <a:ext uri="{FF2B5EF4-FFF2-40B4-BE49-F238E27FC236}">
                        <a16:creationId xmlns:a16="http://schemas.microsoft.com/office/drawing/2014/main" id="{BF0E7444-609A-C28C-8451-901DD3B1504B}"/>
                      </a:ext>
                    </a:extLst>
                  </p:cNvPr>
                  <p:cNvPicPr/>
                  <p:nvPr/>
                </p:nvPicPr>
                <p:blipFill>
                  <a:blip r:embed="rId16"/>
                  <a:stretch>
                    <a:fillRect/>
                  </a:stretch>
                </p:blipFill>
                <p:spPr>
                  <a:xfrm>
                    <a:off x="9045817" y="412789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7" name="Ink 36">
                    <a:extLst>
                      <a:ext uri="{FF2B5EF4-FFF2-40B4-BE49-F238E27FC236}">
                        <a16:creationId xmlns:a16="http://schemas.microsoft.com/office/drawing/2014/main" id="{CA9267D4-A110-E32A-5812-2A404E5A1C26}"/>
                      </a:ext>
                    </a:extLst>
                  </p14:cNvPr>
                  <p14:cNvContentPartPr/>
                  <p14:nvPr/>
                </p14:nvContentPartPr>
                <p14:xfrm>
                  <a:off x="9266497" y="4125732"/>
                  <a:ext cx="360" cy="360"/>
                </p14:xfrm>
              </p:contentPart>
            </mc:Choice>
            <mc:Fallback>
              <p:pic>
                <p:nvPicPr>
                  <p:cNvPr id="37" name="Ink 36">
                    <a:extLst>
                      <a:ext uri="{FF2B5EF4-FFF2-40B4-BE49-F238E27FC236}">
                        <a16:creationId xmlns:a16="http://schemas.microsoft.com/office/drawing/2014/main" id="{CA9267D4-A110-E32A-5812-2A404E5A1C26}"/>
                      </a:ext>
                    </a:extLst>
                  </p:cNvPr>
                  <p:cNvPicPr/>
                  <p:nvPr/>
                </p:nvPicPr>
                <p:blipFill>
                  <a:blip r:embed="rId16"/>
                  <a:stretch>
                    <a:fillRect/>
                  </a:stretch>
                </p:blipFill>
                <p:spPr>
                  <a:xfrm>
                    <a:off x="9257497" y="411673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8" name="Ink 37">
                    <a:extLst>
                      <a:ext uri="{FF2B5EF4-FFF2-40B4-BE49-F238E27FC236}">
                        <a16:creationId xmlns:a16="http://schemas.microsoft.com/office/drawing/2014/main" id="{9B495A8C-340E-7692-8D00-31E747B9F870}"/>
                      </a:ext>
                    </a:extLst>
                  </p14:cNvPr>
                  <p14:cNvContentPartPr/>
                  <p14:nvPr/>
                </p14:nvContentPartPr>
                <p14:xfrm>
                  <a:off x="9266497" y="4125732"/>
                  <a:ext cx="360" cy="360"/>
                </p14:xfrm>
              </p:contentPart>
            </mc:Choice>
            <mc:Fallback>
              <p:pic>
                <p:nvPicPr>
                  <p:cNvPr id="38" name="Ink 37">
                    <a:extLst>
                      <a:ext uri="{FF2B5EF4-FFF2-40B4-BE49-F238E27FC236}">
                        <a16:creationId xmlns:a16="http://schemas.microsoft.com/office/drawing/2014/main" id="{9B495A8C-340E-7692-8D00-31E747B9F870}"/>
                      </a:ext>
                    </a:extLst>
                  </p:cNvPr>
                  <p:cNvPicPr/>
                  <p:nvPr/>
                </p:nvPicPr>
                <p:blipFill>
                  <a:blip r:embed="rId16"/>
                  <a:stretch>
                    <a:fillRect/>
                  </a:stretch>
                </p:blipFill>
                <p:spPr>
                  <a:xfrm>
                    <a:off x="9257497" y="4116732"/>
                    <a:ext cx="18000" cy="18000"/>
                  </a:xfrm>
                  <a:prstGeom prst="rect">
                    <a:avLst/>
                  </a:prstGeom>
                </p:spPr>
              </p:pic>
            </mc:Fallback>
          </mc:AlternateContent>
        </p:grpSp>
        <p:grpSp>
          <p:nvGrpSpPr>
            <p:cNvPr id="42" name="Group 41">
              <a:extLst>
                <a:ext uri="{FF2B5EF4-FFF2-40B4-BE49-F238E27FC236}">
                  <a16:creationId xmlns:a16="http://schemas.microsoft.com/office/drawing/2014/main" id="{374A9A3E-6FAB-B861-31BD-21031D61E2E1}"/>
                </a:ext>
              </a:extLst>
            </p:cNvPr>
            <p:cNvGrpSpPr/>
            <p:nvPr/>
          </p:nvGrpSpPr>
          <p:grpSpPr>
            <a:xfrm>
              <a:off x="9645217" y="4415532"/>
              <a:ext cx="360" cy="360"/>
              <a:chOff x="9645217" y="4415532"/>
              <a:chExt cx="360" cy="360"/>
            </a:xfrm>
          </p:grpSpPr>
          <mc:AlternateContent xmlns:mc="http://schemas.openxmlformats.org/markup-compatibility/2006">
            <mc:Choice xmlns:p14="http://schemas.microsoft.com/office/powerpoint/2010/main" Requires="p14">
              <p:contentPart p14:bwMode="auto" r:id="rId32">
                <p14:nvContentPartPr>
                  <p14:cNvPr id="40" name="Ink 39">
                    <a:extLst>
                      <a:ext uri="{FF2B5EF4-FFF2-40B4-BE49-F238E27FC236}">
                        <a16:creationId xmlns:a16="http://schemas.microsoft.com/office/drawing/2014/main" id="{71768A73-7A07-81E8-4CFD-2F3F9C9016A3}"/>
                      </a:ext>
                    </a:extLst>
                  </p14:cNvPr>
                  <p14:cNvContentPartPr/>
                  <p14:nvPr/>
                </p14:nvContentPartPr>
                <p14:xfrm>
                  <a:off x="9645217" y="4415532"/>
                  <a:ext cx="360" cy="360"/>
                </p14:xfrm>
              </p:contentPart>
            </mc:Choice>
            <mc:Fallback>
              <p:pic>
                <p:nvPicPr>
                  <p:cNvPr id="40" name="Ink 39">
                    <a:extLst>
                      <a:ext uri="{FF2B5EF4-FFF2-40B4-BE49-F238E27FC236}">
                        <a16:creationId xmlns:a16="http://schemas.microsoft.com/office/drawing/2014/main" id="{71768A73-7A07-81E8-4CFD-2F3F9C9016A3}"/>
                      </a:ext>
                    </a:extLst>
                  </p:cNvPr>
                  <p:cNvPicPr/>
                  <p:nvPr/>
                </p:nvPicPr>
                <p:blipFill>
                  <a:blip r:embed="rId16"/>
                  <a:stretch>
                    <a:fillRect/>
                  </a:stretch>
                </p:blipFill>
                <p:spPr>
                  <a:xfrm>
                    <a:off x="9636217" y="440653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1" name="Ink 40">
                    <a:extLst>
                      <a:ext uri="{FF2B5EF4-FFF2-40B4-BE49-F238E27FC236}">
                        <a16:creationId xmlns:a16="http://schemas.microsoft.com/office/drawing/2014/main" id="{266797E4-8886-D3AF-1793-0A4AFD215560}"/>
                      </a:ext>
                    </a:extLst>
                  </p14:cNvPr>
                  <p14:cNvContentPartPr/>
                  <p14:nvPr/>
                </p14:nvContentPartPr>
                <p14:xfrm>
                  <a:off x="9645217" y="4415532"/>
                  <a:ext cx="360" cy="360"/>
                </p14:xfrm>
              </p:contentPart>
            </mc:Choice>
            <mc:Fallback>
              <p:pic>
                <p:nvPicPr>
                  <p:cNvPr id="41" name="Ink 40">
                    <a:extLst>
                      <a:ext uri="{FF2B5EF4-FFF2-40B4-BE49-F238E27FC236}">
                        <a16:creationId xmlns:a16="http://schemas.microsoft.com/office/drawing/2014/main" id="{266797E4-8886-D3AF-1793-0A4AFD215560}"/>
                      </a:ext>
                    </a:extLst>
                  </p:cNvPr>
                  <p:cNvPicPr/>
                  <p:nvPr/>
                </p:nvPicPr>
                <p:blipFill>
                  <a:blip r:embed="rId16"/>
                  <a:stretch>
                    <a:fillRect/>
                  </a:stretch>
                </p:blipFill>
                <p:spPr>
                  <a:xfrm>
                    <a:off x="9636217" y="4406532"/>
                    <a:ext cx="18000" cy="18000"/>
                  </a:xfrm>
                  <a:prstGeom prst="rect">
                    <a:avLst/>
                  </a:prstGeom>
                </p:spPr>
              </p:pic>
            </mc:Fallback>
          </mc:AlternateContent>
        </p:grpSp>
      </p:grpSp>
      <mc:AlternateContent xmlns:mc="http://schemas.openxmlformats.org/markup-compatibility/2006">
        <mc:Choice xmlns:p14="http://schemas.microsoft.com/office/powerpoint/2010/main" Requires="p14">
          <p:contentPart p14:bwMode="auto" r:id="rId34">
            <p14:nvContentPartPr>
              <p14:cNvPr id="51" name="Ink 50">
                <a:extLst>
                  <a:ext uri="{FF2B5EF4-FFF2-40B4-BE49-F238E27FC236}">
                    <a16:creationId xmlns:a16="http://schemas.microsoft.com/office/drawing/2014/main" id="{98A39071-ED94-ADF5-2574-33407EC8C611}"/>
                  </a:ext>
                </a:extLst>
              </p14:cNvPr>
              <p14:cNvContentPartPr/>
              <p14:nvPr/>
            </p14:nvContentPartPr>
            <p14:xfrm>
              <a:off x="7147642" y="5396515"/>
              <a:ext cx="360" cy="360"/>
            </p14:xfrm>
          </p:contentPart>
        </mc:Choice>
        <mc:Fallback>
          <p:pic>
            <p:nvPicPr>
              <p:cNvPr id="51" name="Ink 50">
                <a:extLst>
                  <a:ext uri="{FF2B5EF4-FFF2-40B4-BE49-F238E27FC236}">
                    <a16:creationId xmlns:a16="http://schemas.microsoft.com/office/drawing/2014/main" id="{98A39071-ED94-ADF5-2574-33407EC8C611}"/>
                  </a:ext>
                </a:extLst>
              </p:cNvPr>
              <p:cNvPicPr/>
              <p:nvPr/>
            </p:nvPicPr>
            <p:blipFill>
              <a:blip r:embed="rId16"/>
              <a:stretch>
                <a:fillRect/>
              </a:stretch>
            </p:blipFill>
            <p:spPr>
              <a:xfrm>
                <a:off x="7138642" y="5387875"/>
                <a:ext cx="18000" cy="18000"/>
              </a:xfrm>
              <a:prstGeom prst="rect">
                <a:avLst/>
              </a:prstGeom>
            </p:spPr>
          </p:pic>
        </mc:Fallback>
      </mc:AlternateContent>
      <p:grpSp>
        <p:nvGrpSpPr>
          <p:cNvPr id="55" name="Group 54">
            <a:extLst>
              <a:ext uri="{FF2B5EF4-FFF2-40B4-BE49-F238E27FC236}">
                <a16:creationId xmlns:a16="http://schemas.microsoft.com/office/drawing/2014/main" id="{A334529B-C2BE-A598-80D3-A4E18DEBC898}"/>
              </a:ext>
            </a:extLst>
          </p:cNvPr>
          <p:cNvGrpSpPr/>
          <p:nvPr/>
        </p:nvGrpSpPr>
        <p:grpSpPr>
          <a:xfrm>
            <a:off x="4949673" y="3812778"/>
            <a:ext cx="235440" cy="192960"/>
            <a:chOff x="5095537" y="5028612"/>
            <a:chExt cx="235440" cy="192960"/>
          </a:xfrm>
        </p:grpSpPr>
        <mc:AlternateContent xmlns:mc="http://schemas.openxmlformats.org/markup-compatibility/2006">
          <mc:Choice xmlns:p14="http://schemas.microsoft.com/office/powerpoint/2010/main" Requires="p14">
            <p:contentPart p14:bwMode="auto" r:id="rId35">
              <p14:nvContentPartPr>
                <p14:cNvPr id="56" name="Ink 55">
                  <a:extLst>
                    <a:ext uri="{FF2B5EF4-FFF2-40B4-BE49-F238E27FC236}">
                      <a16:creationId xmlns:a16="http://schemas.microsoft.com/office/drawing/2014/main" id="{B54F6035-93F1-3672-B0FC-18E44EEE545E}"/>
                    </a:ext>
                  </a:extLst>
                </p14:cNvPr>
                <p14:cNvContentPartPr/>
                <p14:nvPr/>
              </p14:nvContentPartPr>
              <p14:xfrm>
                <a:off x="5150257" y="5028612"/>
                <a:ext cx="113400" cy="192240"/>
              </p14:xfrm>
            </p:contentPart>
          </mc:Choice>
          <mc:Fallback>
            <p:pic>
              <p:nvPicPr>
                <p:cNvPr id="56" name="Ink 55">
                  <a:extLst>
                    <a:ext uri="{FF2B5EF4-FFF2-40B4-BE49-F238E27FC236}">
                      <a16:creationId xmlns:a16="http://schemas.microsoft.com/office/drawing/2014/main" id="{B54F6035-93F1-3672-B0FC-18E44EEE545E}"/>
                    </a:ext>
                  </a:extLst>
                </p:cNvPr>
                <p:cNvPicPr/>
                <p:nvPr/>
              </p:nvPicPr>
              <p:blipFill>
                <a:blip r:embed="rId4"/>
                <a:stretch>
                  <a:fillRect/>
                </a:stretch>
              </p:blipFill>
              <p:spPr>
                <a:xfrm>
                  <a:off x="5141257" y="5019972"/>
                  <a:ext cx="13104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7" name="Ink 56">
                  <a:extLst>
                    <a:ext uri="{FF2B5EF4-FFF2-40B4-BE49-F238E27FC236}">
                      <a16:creationId xmlns:a16="http://schemas.microsoft.com/office/drawing/2014/main" id="{A4BA8F4E-1E24-B5BA-06AD-183D6D8272F8}"/>
                    </a:ext>
                  </a:extLst>
                </p14:cNvPr>
                <p14:cNvContentPartPr/>
                <p14:nvPr/>
              </p14:nvContentPartPr>
              <p14:xfrm>
                <a:off x="5095537" y="5028612"/>
                <a:ext cx="235440" cy="192960"/>
              </p14:xfrm>
            </p:contentPart>
          </mc:Choice>
          <mc:Fallback>
            <p:pic>
              <p:nvPicPr>
                <p:cNvPr id="57" name="Ink 56">
                  <a:extLst>
                    <a:ext uri="{FF2B5EF4-FFF2-40B4-BE49-F238E27FC236}">
                      <a16:creationId xmlns:a16="http://schemas.microsoft.com/office/drawing/2014/main" id="{A4BA8F4E-1E24-B5BA-06AD-183D6D8272F8}"/>
                    </a:ext>
                  </a:extLst>
                </p:cNvPr>
                <p:cNvPicPr/>
                <p:nvPr/>
              </p:nvPicPr>
              <p:blipFill>
                <a:blip r:embed="rId6"/>
                <a:stretch>
                  <a:fillRect/>
                </a:stretch>
              </p:blipFill>
              <p:spPr>
                <a:xfrm>
                  <a:off x="5086537" y="5019972"/>
                  <a:ext cx="253080" cy="210600"/>
                </a:xfrm>
                <a:prstGeom prst="rect">
                  <a:avLst/>
                </a:prstGeom>
              </p:spPr>
            </p:pic>
          </mc:Fallback>
        </mc:AlternateContent>
      </p:grpSp>
      <p:grpSp>
        <p:nvGrpSpPr>
          <p:cNvPr id="58" name="Group 57">
            <a:extLst>
              <a:ext uri="{FF2B5EF4-FFF2-40B4-BE49-F238E27FC236}">
                <a16:creationId xmlns:a16="http://schemas.microsoft.com/office/drawing/2014/main" id="{C910B0D1-2F86-1247-1A7D-D8300BB985E9}"/>
              </a:ext>
            </a:extLst>
          </p:cNvPr>
          <p:cNvGrpSpPr/>
          <p:nvPr/>
        </p:nvGrpSpPr>
        <p:grpSpPr>
          <a:xfrm>
            <a:off x="6476433" y="3756978"/>
            <a:ext cx="101880" cy="322560"/>
            <a:chOff x="6622297" y="4972812"/>
            <a:chExt cx="101880" cy="322560"/>
          </a:xfrm>
        </p:grpSpPr>
        <mc:AlternateContent xmlns:mc="http://schemas.openxmlformats.org/markup-compatibility/2006">
          <mc:Choice xmlns:p14="http://schemas.microsoft.com/office/powerpoint/2010/main" Requires="p14">
            <p:contentPart p14:bwMode="auto" r:id="rId37">
              <p14:nvContentPartPr>
                <p14:cNvPr id="59" name="Ink 58">
                  <a:extLst>
                    <a:ext uri="{FF2B5EF4-FFF2-40B4-BE49-F238E27FC236}">
                      <a16:creationId xmlns:a16="http://schemas.microsoft.com/office/drawing/2014/main" id="{F48BCD33-93CD-2D60-E4BE-64C473A6B465}"/>
                    </a:ext>
                  </a:extLst>
                </p14:cNvPr>
                <p14:cNvContentPartPr/>
                <p14:nvPr/>
              </p14:nvContentPartPr>
              <p14:xfrm>
                <a:off x="6622297" y="4983972"/>
                <a:ext cx="101880" cy="311400"/>
              </p14:xfrm>
            </p:contentPart>
          </mc:Choice>
          <mc:Fallback>
            <p:pic>
              <p:nvPicPr>
                <p:cNvPr id="59" name="Ink 58">
                  <a:extLst>
                    <a:ext uri="{FF2B5EF4-FFF2-40B4-BE49-F238E27FC236}">
                      <a16:creationId xmlns:a16="http://schemas.microsoft.com/office/drawing/2014/main" id="{F48BCD33-93CD-2D60-E4BE-64C473A6B465}"/>
                    </a:ext>
                  </a:extLst>
                </p:cNvPr>
                <p:cNvPicPr/>
                <p:nvPr/>
              </p:nvPicPr>
              <p:blipFill>
                <a:blip r:embed="rId8"/>
                <a:stretch>
                  <a:fillRect/>
                </a:stretch>
              </p:blipFill>
              <p:spPr>
                <a:xfrm>
                  <a:off x="6613657" y="4975332"/>
                  <a:ext cx="11952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60" name="Ink 59">
                  <a:extLst>
                    <a:ext uri="{FF2B5EF4-FFF2-40B4-BE49-F238E27FC236}">
                      <a16:creationId xmlns:a16="http://schemas.microsoft.com/office/drawing/2014/main" id="{057B4D29-42E2-4814-C2DD-92EC114BCDCA}"/>
                    </a:ext>
                  </a:extLst>
                </p14:cNvPr>
                <p14:cNvContentPartPr/>
                <p14:nvPr/>
              </p14:nvContentPartPr>
              <p14:xfrm>
                <a:off x="6623377" y="4972812"/>
                <a:ext cx="43920" cy="146520"/>
              </p14:xfrm>
            </p:contentPart>
          </mc:Choice>
          <mc:Fallback>
            <p:pic>
              <p:nvPicPr>
                <p:cNvPr id="60" name="Ink 59">
                  <a:extLst>
                    <a:ext uri="{FF2B5EF4-FFF2-40B4-BE49-F238E27FC236}">
                      <a16:creationId xmlns:a16="http://schemas.microsoft.com/office/drawing/2014/main" id="{057B4D29-42E2-4814-C2DD-92EC114BCDCA}"/>
                    </a:ext>
                  </a:extLst>
                </p:cNvPr>
                <p:cNvPicPr/>
                <p:nvPr/>
              </p:nvPicPr>
              <p:blipFill>
                <a:blip r:embed="rId10"/>
                <a:stretch>
                  <a:fillRect/>
                </a:stretch>
              </p:blipFill>
              <p:spPr>
                <a:xfrm>
                  <a:off x="6614377" y="4964172"/>
                  <a:ext cx="61560" cy="164160"/>
                </a:xfrm>
                <a:prstGeom prst="rect">
                  <a:avLst/>
                </a:prstGeom>
              </p:spPr>
            </p:pic>
          </mc:Fallback>
        </mc:AlternateContent>
      </p:grpSp>
      <p:sp>
        <p:nvSpPr>
          <p:cNvPr id="63" name="TextBox 62">
            <a:extLst>
              <a:ext uri="{FF2B5EF4-FFF2-40B4-BE49-F238E27FC236}">
                <a16:creationId xmlns:a16="http://schemas.microsoft.com/office/drawing/2014/main" id="{561657AA-89C4-B7D3-F2BE-FDBA1EA5EE6F}"/>
              </a:ext>
            </a:extLst>
          </p:cNvPr>
          <p:cNvSpPr txBox="1"/>
          <p:nvPr/>
        </p:nvSpPr>
        <p:spPr>
          <a:xfrm>
            <a:off x="4700242" y="3086458"/>
            <a:ext cx="6094140" cy="923330"/>
          </a:xfrm>
          <a:prstGeom prst="rect">
            <a:avLst/>
          </a:prstGeom>
          <a:noFill/>
        </p:spPr>
        <p:txBody>
          <a:bodyPr wrap="square">
            <a:spAutoFit/>
          </a:bodyPr>
          <a:lstStyle/>
          <a:p>
            <a:pPr marL="0" indent="0">
              <a:buNone/>
            </a:pPr>
            <a:endParaRPr lang="en-US" sz="1800" dirty="0"/>
          </a:p>
          <a:p>
            <a:pPr marL="0" indent="0">
              <a:buNone/>
            </a:pPr>
            <a:r>
              <a:rPr lang="en-US" sz="1800" dirty="0"/>
              <a:t># Iteration vs. new hits</a:t>
            </a:r>
          </a:p>
          <a:p>
            <a:pPr marL="0" indent="0">
              <a:buNone/>
            </a:pPr>
            <a:endParaRPr lang="en-US" sz="1800" dirty="0"/>
          </a:p>
        </p:txBody>
      </p:sp>
      <p:sp>
        <p:nvSpPr>
          <p:cNvPr id="65" name="TextBox 64">
            <a:extLst>
              <a:ext uri="{FF2B5EF4-FFF2-40B4-BE49-F238E27FC236}">
                <a16:creationId xmlns:a16="http://schemas.microsoft.com/office/drawing/2014/main" id="{E6A11F21-3929-88A6-86F5-3BDFDADA2C51}"/>
              </a:ext>
            </a:extLst>
          </p:cNvPr>
          <p:cNvSpPr txBox="1"/>
          <p:nvPr/>
        </p:nvSpPr>
        <p:spPr>
          <a:xfrm>
            <a:off x="4711391" y="4672621"/>
            <a:ext cx="6094140" cy="369332"/>
          </a:xfrm>
          <a:prstGeom prst="rect">
            <a:avLst/>
          </a:prstGeom>
          <a:noFill/>
        </p:spPr>
        <p:txBody>
          <a:bodyPr wrap="square">
            <a:spAutoFit/>
          </a:bodyPr>
          <a:lstStyle/>
          <a:p>
            <a:pPr marL="0" indent="0">
              <a:buNone/>
            </a:pPr>
            <a:r>
              <a:rPr lang="en-US" sz="1800" dirty="0"/>
              <a:t>Hit rank vs. bit score</a:t>
            </a:r>
          </a:p>
        </p:txBody>
      </p:sp>
    </p:spTree>
    <p:extLst>
      <p:ext uri="{BB962C8B-B14F-4D97-AF65-F5344CB8AC3E}">
        <p14:creationId xmlns:p14="http://schemas.microsoft.com/office/powerpoint/2010/main" val="227731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8" grpId="0"/>
      <p:bldP spid="63" grpId="0"/>
      <p:bldP spid="6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Phylogenetic inference in 5 simple steps</a:t>
            </a:r>
          </a:p>
        </p:txBody>
      </p:sp>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838201" y="1825625"/>
            <a:ext cx="3571874" cy="4667250"/>
          </a:xfrm>
        </p:spPr>
        <p:txBody>
          <a:bodyPr>
            <a:normAutofit/>
          </a:bodyPr>
          <a:lstStyle/>
          <a:p>
            <a:pPr marL="514350" indent="-514350">
              <a:buFont typeface="+mj-lt"/>
              <a:buAutoNum type="arabicPeriod"/>
            </a:pPr>
            <a:r>
              <a:rPr lang="en-US" sz="1600" b="1" dirty="0"/>
              <a:t>Choose your data</a:t>
            </a:r>
          </a:p>
          <a:p>
            <a:pPr marL="514350" indent="-514350">
              <a:buFont typeface="+mj-lt"/>
              <a:buAutoNum type="arabicPeriod"/>
            </a:pPr>
            <a:endParaRPr lang="en-US" sz="1600" dirty="0"/>
          </a:p>
          <a:p>
            <a:pPr marL="514350" indent="-514350">
              <a:buFont typeface="+mj-lt"/>
              <a:buAutoNum type="arabicPeriod"/>
            </a:pPr>
            <a:r>
              <a:rPr lang="en-US" sz="1600" dirty="0"/>
              <a:t>Align the sequences</a:t>
            </a:r>
          </a:p>
          <a:p>
            <a:pPr marL="514350" indent="-514350">
              <a:buFont typeface="+mj-lt"/>
              <a:buAutoNum type="arabicPeriod"/>
            </a:pPr>
            <a:endParaRPr lang="en-US" sz="1600" dirty="0"/>
          </a:p>
          <a:p>
            <a:pPr marL="514350" indent="-514350">
              <a:buFont typeface="+mj-lt"/>
              <a:buAutoNum type="arabicPeriod"/>
            </a:pPr>
            <a:r>
              <a:rPr lang="en-US" sz="1600" dirty="0"/>
              <a:t>Test models of evolution</a:t>
            </a:r>
          </a:p>
          <a:p>
            <a:pPr marL="514350" indent="-514350">
              <a:buFont typeface="+mj-lt"/>
              <a:buAutoNum type="arabicPeriod"/>
            </a:pPr>
            <a:endParaRPr lang="en-US" sz="1600" dirty="0"/>
          </a:p>
          <a:p>
            <a:pPr marL="514350" indent="-514350">
              <a:buFont typeface="+mj-lt"/>
              <a:buAutoNum type="arabicPeriod"/>
            </a:pPr>
            <a:r>
              <a:rPr lang="en-US" sz="1600" dirty="0"/>
              <a:t>Build a phylogenetic tree</a:t>
            </a:r>
          </a:p>
          <a:p>
            <a:pPr marL="514350" indent="-514350">
              <a:buFont typeface="+mj-lt"/>
              <a:buAutoNum type="arabicPeriod"/>
            </a:pPr>
            <a:endParaRPr lang="en-US" sz="1600" dirty="0"/>
          </a:p>
          <a:p>
            <a:pPr marL="514350" indent="-514350">
              <a:buFont typeface="+mj-lt"/>
              <a:buAutoNum type="arabicPeriod"/>
            </a:pPr>
            <a:r>
              <a:rPr lang="en-US" sz="1600" dirty="0"/>
              <a:t>Interpret the results</a:t>
            </a:r>
          </a:p>
        </p:txBody>
      </p:sp>
      <p:sp>
        <p:nvSpPr>
          <p:cNvPr id="6" name="Content Placeholder 2">
            <a:extLst>
              <a:ext uri="{FF2B5EF4-FFF2-40B4-BE49-F238E27FC236}">
                <a16:creationId xmlns:a16="http://schemas.microsoft.com/office/drawing/2014/main" id="{CE25DB94-F922-FCF5-303D-36D831E6AF67}"/>
              </a:ext>
            </a:extLst>
          </p:cNvPr>
          <p:cNvSpPr txBox="1">
            <a:spLocks/>
          </p:cNvSpPr>
          <p:nvPr/>
        </p:nvSpPr>
        <p:spPr>
          <a:xfrm>
            <a:off x="4609404" y="1825625"/>
            <a:ext cx="6854049" cy="817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Data mining using sequence</a:t>
            </a:r>
            <a:r>
              <a:rPr lang="en-US" sz="2000" dirty="0"/>
              <a:t> </a:t>
            </a:r>
            <a:r>
              <a:rPr lang="en-US" sz="2000" b="1" dirty="0"/>
              <a:t>similarity / alignment methods</a:t>
            </a:r>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ABB82AE0-3CCB-BD2F-F6AC-6A8D73F2A175}"/>
              </a:ext>
            </a:extLst>
          </p:cNvPr>
          <p:cNvPicPr>
            <a:picLocks noChangeAspect="1"/>
          </p:cNvPicPr>
          <p:nvPr/>
        </p:nvPicPr>
        <p:blipFill rotWithShape="1">
          <a:blip r:embed="rId3"/>
          <a:srcRect l="9255" t="11294" r="10527" b="36761"/>
          <a:stretch/>
        </p:blipFill>
        <p:spPr>
          <a:xfrm>
            <a:off x="338253" y="2262696"/>
            <a:ext cx="11679527" cy="3903850"/>
          </a:xfrm>
          <a:prstGeom prst="rect">
            <a:avLst/>
          </a:prstGeom>
        </p:spPr>
      </p:pic>
    </p:spTree>
    <p:extLst>
      <p:ext uri="{BB962C8B-B14F-4D97-AF65-F5344CB8AC3E}">
        <p14:creationId xmlns:p14="http://schemas.microsoft.com/office/powerpoint/2010/main" val="3421812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Phylogenetic inference in 5 simple steps</a:t>
            </a:r>
          </a:p>
        </p:txBody>
      </p:sp>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838201" y="1825625"/>
            <a:ext cx="3571874" cy="4667250"/>
          </a:xfrm>
        </p:spPr>
        <p:txBody>
          <a:bodyPr>
            <a:normAutofit/>
          </a:bodyPr>
          <a:lstStyle/>
          <a:p>
            <a:pPr marL="514350" indent="-514350">
              <a:buFont typeface="+mj-lt"/>
              <a:buAutoNum type="arabicPeriod"/>
            </a:pPr>
            <a:r>
              <a:rPr lang="en-US" sz="1600" b="1" dirty="0"/>
              <a:t>Choose your data</a:t>
            </a:r>
          </a:p>
          <a:p>
            <a:pPr marL="514350" indent="-514350">
              <a:buFont typeface="+mj-lt"/>
              <a:buAutoNum type="arabicPeriod"/>
            </a:pPr>
            <a:endParaRPr lang="en-US" sz="1600" dirty="0"/>
          </a:p>
          <a:p>
            <a:pPr marL="514350" indent="-514350">
              <a:buFont typeface="+mj-lt"/>
              <a:buAutoNum type="arabicPeriod"/>
            </a:pPr>
            <a:r>
              <a:rPr lang="en-US" sz="1600" dirty="0"/>
              <a:t>Align the sequences</a:t>
            </a:r>
          </a:p>
          <a:p>
            <a:pPr marL="514350" indent="-514350">
              <a:buFont typeface="+mj-lt"/>
              <a:buAutoNum type="arabicPeriod"/>
            </a:pPr>
            <a:endParaRPr lang="en-US" sz="1600" dirty="0"/>
          </a:p>
          <a:p>
            <a:pPr marL="514350" indent="-514350">
              <a:buFont typeface="+mj-lt"/>
              <a:buAutoNum type="arabicPeriod"/>
            </a:pPr>
            <a:r>
              <a:rPr lang="en-US" sz="1600" dirty="0"/>
              <a:t>Test models of evolution</a:t>
            </a:r>
          </a:p>
          <a:p>
            <a:pPr marL="514350" indent="-514350">
              <a:buFont typeface="+mj-lt"/>
              <a:buAutoNum type="arabicPeriod"/>
            </a:pPr>
            <a:endParaRPr lang="en-US" sz="1600" dirty="0"/>
          </a:p>
          <a:p>
            <a:pPr marL="514350" indent="-514350">
              <a:buFont typeface="+mj-lt"/>
              <a:buAutoNum type="arabicPeriod"/>
            </a:pPr>
            <a:r>
              <a:rPr lang="en-US" sz="1600" dirty="0"/>
              <a:t>Build a phylogenetic tree</a:t>
            </a:r>
          </a:p>
          <a:p>
            <a:pPr marL="514350" indent="-514350">
              <a:buFont typeface="+mj-lt"/>
              <a:buAutoNum type="arabicPeriod"/>
            </a:pPr>
            <a:endParaRPr lang="en-US" sz="1600" dirty="0"/>
          </a:p>
          <a:p>
            <a:pPr marL="514350" indent="-514350">
              <a:buFont typeface="+mj-lt"/>
              <a:buAutoNum type="arabicPeriod"/>
            </a:pPr>
            <a:r>
              <a:rPr lang="en-US" sz="1600" dirty="0"/>
              <a:t>Interpret the results</a:t>
            </a:r>
          </a:p>
        </p:txBody>
      </p:sp>
      <p:sp>
        <p:nvSpPr>
          <p:cNvPr id="6" name="Content Placeholder 2">
            <a:extLst>
              <a:ext uri="{FF2B5EF4-FFF2-40B4-BE49-F238E27FC236}">
                <a16:creationId xmlns:a16="http://schemas.microsoft.com/office/drawing/2014/main" id="{CE25DB94-F922-FCF5-303D-36D831E6AF67}"/>
              </a:ext>
            </a:extLst>
          </p:cNvPr>
          <p:cNvSpPr txBox="1">
            <a:spLocks/>
          </p:cNvSpPr>
          <p:nvPr/>
        </p:nvSpPr>
        <p:spPr>
          <a:xfrm>
            <a:off x="4609404" y="1825625"/>
            <a:ext cx="6854049" cy="817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Data mining using sequence</a:t>
            </a:r>
            <a:r>
              <a:rPr lang="en-US" sz="2000" dirty="0"/>
              <a:t> </a:t>
            </a:r>
            <a:r>
              <a:rPr lang="en-US" sz="2000" b="1" dirty="0"/>
              <a:t>similarity / alignment methods</a:t>
            </a:r>
          </a:p>
          <a:p>
            <a:pPr marL="0" indent="0">
              <a:buNone/>
            </a:pPr>
            <a:endParaRPr lang="en-US" sz="2000" dirty="0"/>
          </a:p>
          <a:p>
            <a:pPr marL="0" indent="0">
              <a:buNone/>
            </a:pPr>
            <a:endParaRPr lang="en-US" sz="2000" dirty="0"/>
          </a:p>
        </p:txBody>
      </p:sp>
      <p:sp>
        <p:nvSpPr>
          <p:cNvPr id="4" name="TextBox 3">
            <a:extLst>
              <a:ext uri="{FF2B5EF4-FFF2-40B4-BE49-F238E27FC236}">
                <a16:creationId xmlns:a16="http://schemas.microsoft.com/office/drawing/2014/main" id="{38AF45EA-E4C6-A93C-18CD-5552C302D82B}"/>
              </a:ext>
            </a:extLst>
          </p:cNvPr>
          <p:cNvSpPr txBox="1"/>
          <p:nvPr/>
        </p:nvSpPr>
        <p:spPr>
          <a:xfrm>
            <a:off x="4609404" y="3305720"/>
            <a:ext cx="6094140" cy="369332"/>
          </a:xfrm>
          <a:prstGeom prst="rect">
            <a:avLst/>
          </a:prstGeom>
          <a:noFill/>
        </p:spPr>
        <p:txBody>
          <a:bodyPr wrap="square">
            <a:spAutoFit/>
          </a:bodyPr>
          <a:lstStyle/>
          <a:p>
            <a:r>
              <a:rPr lang="en-US" i="0" u="none" strike="noStrike" dirty="0">
                <a:solidFill>
                  <a:srgbClr val="24292F"/>
                </a:solidFill>
                <a:effectLst/>
                <a:latin typeface="-apple-system"/>
                <a:hlinkClick r:id="rId3"/>
              </a:rPr>
              <a:t>SICB2023_Workshop</a:t>
            </a:r>
            <a:r>
              <a:rPr lang="en-US" b="0" i="0" dirty="0">
                <a:solidFill>
                  <a:srgbClr val="24292F"/>
                </a:solidFill>
                <a:effectLst/>
                <a:latin typeface="-apple-system"/>
              </a:rPr>
              <a:t>/</a:t>
            </a:r>
            <a:r>
              <a:rPr lang="en-US" b="0" i="0" u="none" strike="noStrike" dirty="0">
                <a:solidFill>
                  <a:srgbClr val="24292F"/>
                </a:solidFill>
                <a:effectLst/>
                <a:latin typeface="-apple-system"/>
                <a:hlinkClick r:id="rId4"/>
              </a:rPr>
              <a:t>datasets</a:t>
            </a:r>
            <a:r>
              <a:rPr lang="en-US" b="0" i="0" dirty="0">
                <a:solidFill>
                  <a:srgbClr val="24292F"/>
                </a:solidFill>
                <a:effectLst/>
                <a:latin typeface="-apple-system"/>
              </a:rPr>
              <a:t>/</a:t>
            </a:r>
            <a:r>
              <a:rPr lang="en-US" b="1" i="0" dirty="0">
                <a:solidFill>
                  <a:srgbClr val="24292F"/>
                </a:solidFill>
                <a:effectLst/>
                <a:latin typeface="-apple-system"/>
              </a:rPr>
              <a:t>02</a:t>
            </a:r>
            <a:r>
              <a:rPr lang="en-US" b="0" i="0" dirty="0">
                <a:solidFill>
                  <a:srgbClr val="24292F"/>
                </a:solidFill>
                <a:effectLst/>
                <a:latin typeface="-apple-system"/>
              </a:rPr>
              <a:t>/</a:t>
            </a:r>
            <a:endParaRPr lang="en-US" dirty="0"/>
          </a:p>
        </p:txBody>
      </p:sp>
      <p:sp>
        <p:nvSpPr>
          <p:cNvPr id="7" name="TextBox 6">
            <a:extLst>
              <a:ext uri="{FF2B5EF4-FFF2-40B4-BE49-F238E27FC236}">
                <a16:creationId xmlns:a16="http://schemas.microsoft.com/office/drawing/2014/main" id="{B63D146B-AC35-F910-AF54-3CB00ABF665D}"/>
              </a:ext>
            </a:extLst>
          </p:cNvPr>
          <p:cNvSpPr txBox="1"/>
          <p:nvPr/>
        </p:nvSpPr>
        <p:spPr>
          <a:xfrm>
            <a:off x="4609404" y="2958492"/>
            <a:ext cx="5393240" cy="369332"/>
          </a:xfrm>
          <a:prstGeom prst="rect">
            <a:avLst/>
          </a:prstGeom>
          <a:noFill/>
        </p:spPr>
        <p:txBody>
          <a:bodyPr wrap="square">
            <a:spAutoFit/>
          </a:bodyPr>
          <a:lstStyle/>
          <a:p>
            <a:r>
              <a:rPr lang="en-US" dirty="0"/>
              <a:t>See example output at:</a:t>
            </a:r>
          </a:p>
        </p:txBody>
      </p:sp>
    </p:spTree>
    <p:extLst>
      <p:ext uri="{BB962C8B-B14F-4D97-AF65-F5344CB8AC3E}">
        <p14:creationId xmlns:p14="http://schemas.microsoft.com/office/powerpoint/2010/main" val="3377001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Phylogenetic inference in 5 simple steps</a:t>
            </a:r>
          </a:p>
        </p:txBody>
      </p:sp>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838201" y="1825625"/>
            <a:ext cx="3571874" cy="4667250"/>
          </a:xfrm>
        </p:spPr>
        <p:txBody>
          <a:bodyPr>
            <a:normAutofit/>
          </a:bodyPr>
          <a:lstStyle/>
          <a:p>
            <a:pPr marL="514350" indent="-514350">
              <a:buFont typeface="+mj-lt"/>
              <a:buAutoNum type="arabicPeriod"/>
            </a:pPr>
            <a:r>
              <a:rPr lang="en-US" sz="1600" b="1" dirty="0"/>
              <a:t>Choose your data</a:t>
            </a:r>
          </a:p>
          <a:p>
            <a:pPr marL="514350" indent="-514350">
              <a:buFont typeface="+mj-lt"/>
              <a:buAutoNum type="arabicPeriod"/>
            </a:pPr>
            <a:endParaRPr lang="en-US" sz="1600" dirty="0"/>
          </a:p>
          <a:p>
            <a:pPr marL="514350" indent="-514350">
              <a:buFont typeface="+mj-lt"/>
              <a:buAutoNum type="arabicPeriod"/>
            </a:pPr>
            <a:r>
              <a:rPr lang="en-US" sz="1600" dirty="0"/>
              <a:t>Align the sequences</a:t>
            </a:r>
          </a:p>
          <a:p>
            <a:pPr marL="514350" indent="-514350">
              <a:buFont typeface="+mj-lt"/>
              <a:buAutoNum type="arabicPeriod"/>
            </a:pPr>
            <a:endParaRPr lang="en-US" sz="1600" dirty="0"/>
          </a:p>
          <a:p>
            <a:pPr marL="514350" indent="-514350">
              <a:buFont typeface="+mj-lt"/>
              <a:buAutoNum type="arabicPeriod"/>
            </a:pPr>
            <a:r>
              <a:rPr lang="en-US" sz="1600" dirty="0"/>
              <a:t>Test models of evolution</a:t>
            </a:r>
          </a:p>
          <a:p>
            <a:pPr marL="514350" indent="-514350">
              <a:buFont typeface="+mj-lt"/>
              <a:buAutoNum type="arabicPeriod"/>
            </a:pPr>
            <a:endParaRPr lang="en-US" sz="1600" dirty="0"/>
          </a:p>
          <a:p>
            <a:pPr marL="514350" indent="-514350">
              <a:buFont typeface="+mj-lt"/>
              <a:buAutoNum type="arabicPeriod"/>
            </a:pPr>
            <a:r>
              <a:rPr lang="en-US" sz="1600" dirty="0"/>
              <a:t>Build a phylogenetic tree</a:t>
            </a:r>
          </a:p>
          <a:p>
            <a:pPr marL="514350" indent="-514350">
              <a:buFont typeface="+mj-lt"/>
              <a:buAutoNum type="arabicPeriod"/>
            </a:pPr>
            <a:endParaRPr lang="en-US" sz="1600" dirty="0"/>
          </a:p>
          <a:p>
            <a:pPr marL="514350" indent="-514350">
              <a:buFont typeface="+mj-lt"/>
              <a:buAutoNum type="arabicPeriod"/>
            </a:pPr>
            <a:r>
              <a:rPr lang="en-US" sz="1600" dirty="0"/>
              <a:t>Interpret the results</a:t>
            </a:r>
          </a:p>
        </p:txBody>
      </p:sp>
      <p:sp>
        <p:nvSpPr>
          <p:cNvPr id="6" name="Content Placeholder 2">
            <a:extLst>
              <a:ext uri="{FF2B5EF4-FFF2-40B4-BE49-F238E27FC236}">
                <a16:creationId xmlns:a16="http://schemas.microsoft.com/office/drawing/2014/main" id="{CE25DB94-F922-FCF5-303D-36D831E6AF67}"/>
              </a:ext>
            </a:extLst>
          </p:cNvPr>
          <p:cNvSpPr txBox="1">
            <a:spLocks/>
          </p:cNvSpPr>
          <p:nvPr/>
        </p:nvSpPr>
        <p:spPr>
          <a:xfrm>
            <a:off x="4609404" y="1825625"/>
            <a:ext cx="6854049" cy="817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Data mining using sequence</a:t>
            </a:r>
            <a:r>
              <a:rPr lang="en-US" sz="2000" dirty="0"/>
              <a:t> </a:t>
            </a:r>
            <a:r>
              <a:rPr lang="en-US" sz="2000" b="1" dirty="0"/>
              <a:t>similarity / alignment methods</a:t>
            </a:r>
          </a:p>
          <a:p>
            <a:pPr marL="0" indent="0">
              <a:buNone/>
            </a:pPr>
            <a:endParaRPr lang="en-US" sz="2000" dirty="0"/>
          </a:p>
          <a:p>
            <a:pPr marL="0" indent="0">
              <a:buNone/>
            </a:pPr>
            <a:endParaRPr lang="en-US" sz="2000" dirty="0"/>
          </a:p>
        </p:txBody>
      </p:sp>
      <p:sp>
        <p:nvSpPr>
          <p:cNvPr id="4" name="Content Placeholder 2">
            <a:extLst>
              <a:ext uri="{FF2B5EF4-FFF2-40B4-BE49-F238E27FC236}">
                <a16:creationId xmlns:a16="http://schemas.microsoft.com/office/drawing/2014/main" id="{350FC614-E5C0-F629-8A6B-B94FDE5CCD46}"/>
              </a:ext>
            </a:extLst>
          </p:cNvPr>
          <p:cNvSpPr txBox="1">
            <a:spLocks/>
          </p:cNvSpPr>
          <p:nvPr/>
        </p:nvSpPr>
        <p:spPr>
          <a:xfrm>
            <a:off x="6667499" y="2439212"/>
            <a:ext cx="1410279" cy="4083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2060"/>
                </a:solidFill>
              </a:rPr>
              <a:t>PSI-BLAST</a:t>
            </a:r>
          </a:p>
          <a:p>
            <a:pPr marL="514350" indent="-514350">
              <a:buFont typeface="+mj-lt"/>
              <a:buAutoNum type="romanLcPeriod"/>
            </a:pPr>
            <a:endParaRPr lang="en-US" sz="2400" dirty="0"/>
          </a:p>
        </p:txBody>
      </p:sp>
      <p:sp>
        <p:nvSpPr>
          <p:cNvPr id="10" name="TextBox 9">
            <a:extLst>
              <a:ext uri="{FF2B5EF4-FFF2-40B4-BE49-F238E27FC236}">
                <a16:creationId xmlns:a16="http://schemas.microsoft.com/office/drawing/2014/main" id="{97308662-8E3A-6E51-A20C-C69AF64C91E8}"/>
              </a:ext>
            </a:extLst>
          </p:cNvPr>
          <p:cNvSpPr txBox="1"/>
          <p:nvPr/>
        </p:nvSpPr>
        <p:spPr>
          <a:xfrm>
            <a:off x="4732530" y="3429000"/>
            <a:ext cx="6730923" cy="923330"/>
          </a:xfrm>
          <a:prstGeom prst="rect">
            <a:avLst/>
          </a:prstGeom>
          <a:noFill/>
        </p:spPr>
        <p:txBody>
          <a:bodyPr wrap="square">
            <a:spAutoFit/>
          </a:bodyPr>
          <a:lstStyle/>
          <a:p>
            <a:r>
              <a:rPr lang="en-US" dirty="0" err="1">
                <a:solidFill>
                  <a:srgbClr val="002060"/>
                </a:solidFill>
                <a:latin typeface="Cascadia Code" panose="020B0609020000020004" pitchFamily="49" charset="0"/>
                <a:ea typeface="Cascadia Code" panose="020B0609020000020004" pitchFamily="49" charset="0"/>
                <a:cs typeface="Cascadia Code" panose="020B0609020000020004" pitchFamily="49" charset="0"/>
              </a:rPr>
              <a:t>psiblast</a:t>
            </a:r>
            <a:r>
              <a:rPr lang="en-US" dirty="0">
                <a:latin typeface="Cascadia Code" panose="020B0609020000020004" pitchFamily="49" charset="0"/>
                <a:ea typeface="Cascadia Code" panose="020B0609020000020004" pitchFamily="49" charset="0"/>
                <a:cs typeface="Cascadia Code" panose="020B0609020000020004" pitchFamily="49" charset="0"/>
              </a:rPr>
              <a:t> -query </a:t>
            </a:r>
            <a:r>
              <a:rPr lang="en-US" dirty="0" err="1">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input_sequence.fa</a:t>
            </a:r>
            <a:r>
              <a:rPr lang="en-US"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 </a:t>
            </a:r>
            <a:r>
              <a:rPr lang="en-US" dirty="0">
                <a:latin typeface="Cascadia Code" panose="020B0609020000020004" pitchFamily="49" charset="0"/>
                <a:ea typeface="Cascadia Code" panose="020B0609020000020004" pitchFamily="49" charset="0"/>
                <a:cs typeface="Cascadia Code" panose="020B0609020000020004" pitchFamily="49" charset="0"/>
              </a:rPr>
              <a:t>-</a:t>
            </a:r>
            <a:r>
              <a:rPr lang="en-US" dirty="0" err="1">
                <a:latin typeface="Cascadia Code" panose="020B0609020000020004" pitchFamily="49" charset="0"/>
                <a:ea typeface="Cascadia Code" panose="020B0609020000020004" pitchFamily="49" charset="0"/>
                <a:cs typeface="Cascadia Code" panose="020B0609020000020004" pitchFamily="49" charset="0"/>
              </a:rPr>
              <a:t>db</a:t>
            </a:r>
            <a:r>
              <a:rPr lang="en-US" dirty="0">
                <a:latin typeface="Cascadia Code" panose="020B0609020000020004" pitchFamily="49" charset="0"/>
                <a:ea typeface="Cascadia Code" panose="020B0609020000020004" pitchFamily="49" charset="0"/>
                <a:cs typeface="Cascadia Code" panose="020B0609020000020004" pitchFamily="49" charset="0"/>
              </a:rPr>
              <a:t> </a:t>
            </a:r>
            <a:r>
              <a:rPr lang="en-US"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nr</a:t>
            </a:r>
            <a:r>
              <a:rPr lang="en-US" dirty="0">
                <a:latin typeface="Cascadia Code" panose="020B0609020000020004" pitchFamily="49" charset="0"/>
                <a:ea typeface="Cascadia Code" panose="020B0609020000020004" pitchFamily="49" charset="0"/>
                <a:cs typeface="Cascadia Code" panose="020B0609020000020004" pitchFamily="49" charset="0"/>
              </a:rPr>
              <a:t> \</a:t>
            </a:r>
          </a:p>
          <a:p>
            <a:r>
              <a:rPr lang="en-US" dirty="0">
                <a:latin typeface="Cascadia Code" panose="020B0609020000020004" pitchFamily="49" charset="0"/>
                <a:ea typeface="Cascadia Code" panose="020B0609020000020004" pitchFamily="49" charset="0"/>
                <a:cs typeface="Cascadia Code" panose="020B0609020000020004" pitchFamily="49" charset="0"/>
              </a:rPr>
              <a:t>-out </a:t>
            </a:r>
            <a:r>
              <a:rPr lang="en-US"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output.txt</a:t>
            </a:r>
            <a:r>
              <a:rPr lang="en-US" dirty="0">
                <a:latin typeface="Cascadia Code" panose="020B0609020000020004" pitchFamily="49" charset="0"/>
                <a:ea typeface="Cascadia Code" panose="020B0609020000020004" pitchFamily="49" charset="0"/>
                <a:cs typeface="Cascadia Code" panose="020B0609020000020004" pitchFamily="49" charset="0"/>
              </a:rPr>
              <a:t> -</a:t>
            </a:r>
            <a:r>
              <a:rPr lang="en-US" dirty="0" err="1">
                <a:latin typeface="Cascadia Code" panose="020B0609020000020004" pitchFamily="49" charset="0"/>
                <a:ea typeface="Cascadia Code" panose="020B0609020000020004" pitchFamily="49" charset="0"/>
                <a:cs typeface="Cascadia Code" panose="020B0609020000020004" pitchFamily="49" charset="0"/>
              </a:rPr>
              <a:t>outfmt</a:t>
            </a:r>
            <a:r>
              <a:rPr lang="en-US" dirty="0">
                <a:latin typeface="Cascadia Code" panose="020B0609020000020004" pitchFamily="49" charset="0"/>
                <a:ea typeface="Cascadia Code" panose="020B0609020000020004" pitchFamily="49" charset="0"/>
                <a:cs typeface="Cascadia Code" panose="020B0609020000020004" pitchFamily="49" charset="0"/>
              </a:rPr>
              <a:t> </a:t>
            </a:r>
            <a:r>
              <a:rPr lang="en-US"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6</a:t>
            </a:r>
            <a:r>
              <a:rPr lang="en-US" dirty="0">
                <a:latin typeface="Cascadia Code" panose="020B0609020000020004" pitchFamily="49" charset="0"/>
                <a:ea typeface="Cascadia Code" panose="020B0609020000020004" pitchFamily="49" charset="0"/>
                <a:cs typeface="Cascadia Code" panose="020B0609020000020004" pitchFamily="49" charset="0"/>
              </a:rPr>
              <a:t> -</a:t>
            </a:r>
            <a:r>
              <a:rPr lang="en-US" dirty="0" err="1">
                <a:latin typeface="Cascadia Code" panose="020B0609020000020004" pitchFamily="49" charset="0"/>
                <a:ea typeface="Cascadia Code" panose="020B0609020000020004" pitchFamily="49" charset="0"/>
                <a:cs typeface="Cascadia Code" panose="020B0609020000020004" pitchFamily="49" charset="0"/>
              </a:rPr>
              <a:t>evalue</a:t>
            </a:r>
            <a:r>
              <a:rPr lang="en-US" dirty="0">
                <a:latin typeface="Cascadia Code" panose="020B0609020000020004" pitchFamily="49" charset="0"/>
                <a:ea typeface="Cascadia Code" panose="020B0609020000020004" pitchFamily="49" charset="0"/>
                <a:cs typeface="Cascadia Code" panose="020B0609020000020004" pitchFamily="49" charset="0"/>
              </a:rPr>
              <a:t> </a:t>
            </a:r>
            <a:r>
              <a:rPr lang="en-US"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1e-5</a:t>
            </a:r>
            <a:r>
              <a:rPr lang="en-US" dirty="0">
                <a:latin typeface="Cascadia Code" panose="020B0609020000020004" pitchFamily="49" charset="0"/>
                <a:ea typeface="Cascadia Code" panose="020B0609020000020004" pitchFamily="49" charset="0"/>
                <a:cs typeface="Cascadia Code" panose="020B0609020000020004" pitchFamily="49" charset="0"/>
              </a:rPr>
              <a:t> \</a:t>
            </a:r>
          </a:p>
          <a:p>
            <a:r>
              <a:rPr lang="en-US" dirty="0">
                <a:latin typeface="Cascadia Code" panose="020B0609020000020004" pitchFamily="49" charset="0"/>
                <a:ea typeface="Cascadia Code" panose="020B0609020000020004" pitchFamily="49" charset="0"/>
                <a:cs typeface="Cascadia Code" panose="020B0609020000020004" pitchFamily="49" charset="0"/>
              </a:rPr>
              <a:t>-</a:t>
            </a:r>
            <a:r>
              <a:rPr lang="en-US" dirty="0" err="1">
                <a:latin typeface="Cascadia Code" panose="020B0609020000020004" pitchFamily="49" charset="0"/>
                <a:ea typeface="Cascadia Code" panose="020B0609020000020004" pitchFamily="49" charset="0"/>
                <a:cs typeface="Cascadia Code" panose="020B0609020000020004" pitchFamily="49" charset="0"/>
              </a:rPr>
              <a:t>num_iterations</a:t>
            </a:r>
            <a:r>
              <a:rPr lang="en-US" dirty="0">
                <a:latin typeface="Cascadia Code" panose="020B0609020000020004" pitchFamily="49" charset="0"/>
                <a:ea typeface="Cascadia Code" panose="020B0609020000020004" pitchFamily="49" charset="0"/>
                <a:cs typeface="Cascadia Code" panose="020B0609020000020004" pitchFamily="49" charset="0"/>
              </a:rPr>
              <a:t> </a:t>
            </a:r>
            <a:r>
              <a:rPr lang="en-US"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3</a:t>
            </a:r>
            <a:r>
              <a:rPr lang="en-US" dirty="0">
                <a:latin typeface="Cascadia Code" panose="020B0609020000020004" pitchFamily="49" charset="0"/>
                <a:ea typeface="Cascadia Code" panose="020B0609020000020004" pitchFamily="49" charset="0"/>
                <a:cs typeface="Cascadia Code" panose="020B0609020000020004" pitchFamily="49" charset="0"/>
              </a:rPr>
              <a:t> -</a:t>
            </a:r>
            <a:r>
              <a:rPr lang="en-US" dirty="0" err="1">
                <a:latin typeface="Cascadia Code" panose="020B0609020000020004" pitchFamily="49" charset="0"/>
                <a:ea typeface="Cascadia Code" panose="020B0609020000020004" pitchFamily="49" charset="0"/>
                <a:cs typeface="Cascadia Code" panose="020B0609020000020004" pitchFamily="49" charset="0"/>
              </a:rPr>
              <a:t>num_threads</a:t>
            </a:r>
            <a:r>
              <a:rPr lang="en-US" dirty="0">
                <a:latin typeface="Cascadia Code" panose="020B0609020000020004" pitchFamily="49" charset="0"/>
                <a:ea typeface="Cascadia Code" panose="020B0609020000020004" pitchFamily="49" charset="0"/>
                <a:cs typeface="Cascadia Code" panose="020B0609020000020004" pitchFamily="49" charset="0"/>
              </a:rPr>
              <a:t> </a:t>
            </a:r>
            <a:r>
              <a:rPr lang="en-US"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4</a:t>
            </a:r>
          </a:p>
        </p:txBody>
      </p:sp>
      <p:sp>
        <p:nvSpPr>
          <p:cNvPr id="11" name="Content Placeholder 2">
            <a:extLst>
              <a:ext uri="{FF2B5EF4-FFF2-40B4-BE49-F238E27FC236}">
                <a16:creationId xmlns:a16="http://schemas.microsoft.com/office/drawing/2014/main" id="{14A5D165-94D7-7A07-157D-2F4DC7AA50E9}"/>
              </a:ext>
            </a:extLst>
          </p:cNvPr>
          <p:cNvSpPr txBox="1">
            <a:spLocks/>
          </p:cNvSpPr>
          <p:nvPr/>
        </p:nvSpPr>
        <p:spPr>
          <a:xfrm>
            <a:off x="5718021" y="2863769"/>
            <a:ext cx="3658176" cy="40833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2060"/>
                </a:solidFill>
              </a:rPr>
              <a:t>Position-Specific Iterated BLAST</a:t>
            </a:r>
          </a:p>
          <a:p>
            <a:pPr marL="514350" indent="-514350">
              <a:buFont typeface="+mj-lt"/>
              <a:buAutoNum type="romanLcPeriod"/>
            </a:pPr>
            <a:endParaRPr lang="en-US" sz="2400" dirty="0"/>
          </a:p>
        </p:txBody>
      </p:sp>
    </p:spTree>
    <p:extLst>
      <p:ext uri="{BB962C8B-B14F-4D97-AF65-F5344CB8AC3E}">
        <p14:creationId xmlns:p14="http://schemas.microsoft.com/office/powerpoint/2010/main" val="634397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Phylogenetic inference in 5 simple steps</a:t>
            </a:r>
          </a:p>
        </p:txBody>
      </p:sp>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838201" y="1825625"/>
            <a:ext cx="3571874" cy="4667250"/>
          </a:xfrm>
        </p:spPr>
        <p:txBody>
          <a:bodyPr>
            <a:normAutofit/>
          </a:bodyPr>
          <a:lstStyle/>
          <a:p>
            <a:pPr marL="514350" indent="-514350">
              <a:buFont typeface="+mj-lt"/>
              <a:buAutoNum type="arabicPeriod"/>
            </a:pPr>
            <a:r>
              <a:rPr lang="en-US" sz="1600" b="1" dirty="0"/>
              <a:t>Choose your data</a:t>
            </a:r>
          </a:p>
          <a:p>
            <a:pPr marL="514350" indent="-514350">
              <a:buFont typeface="+mj-lt"/>
              <a:buAutoNum type="arabicPeriod"/>
            </a:pPr>
            <a:endParaRPr lang="en-US" sz="1600" dirty="0"/>
          </a:p>
          <a:p>
            <a:pPr marL="514350" indent="-514350">
              <a:buFont typeface="+mj-lt"/>
              <a:buAutoNum type="arabicPeriod"/>
            </a:pPr>
            <a:r>
              <a:rPr lang="en-US" sz="1600" dirty="0"/>
              <a:t>Align the sequences</a:t>
            </a:r>
          </a:p>
          <a:p>
            <a:pPr marL="514350" indent="-514350">
              <a:buFont typeface="+mj-lt"/>
              <a:buAutoNum type="arabicPeriod"/>
            </a:pPr>
            <a:endParaRPr lang="en-US" sz="1600" dirty="0"/>
          </a:p>
          <a:p>
            <a:pPr marL="514350" indent="-514350">
              <a:buFont typeface="+mj-lt"/>
              <a:buAutoNum type="arabicPeriod"/>
            </a:pPr>
            <a:r>
              <a:rPr lang="en-US" sz="1600" dirty="0"/>
              <a:t>Test models of evolution</a:t>
            </a:r>
          </a:p>
          <a:p>
            <a:pPr marL="514350" indent="-514350">
              <a:buFont typeface="+mj-lt"/>
              <a:buAutoNum type="arabicPeriod"/>
            </a:pPr>
            <a:endParaRPr lang="en-US" sz="1600" dirty="0"/>
          </a:p>
          <a:p>
            <a:pPr marL="514350" indent="-514350">
              <a:buFont typeface="+mj-lt"/>
              <a:buAutoNum type="arabicPeriod"/>
            </a:pPr>
            <a:r>
              <a:rPr lang="en-US" sz="1600" dirty="0"/>
              <a:t>Build a phylogenetic tree</a:t>
            </a:r>
          </a:p>
          <a:p>
            <a:pPr marL="514350" indent="-514350">
              <a:buFont typeface="+mj-lt"/>
              <a:buAutoNum type="arabicPeriod"/>
            </a:pPr>
            <a:endParaRPr lang="en-US" sz="1600" dirty="0"/>
          </a:p>
          <a:p>
            <a:pPr marL="514350" indent="-514350">
              <a:buFont typeface="+mj-lt"/>
              <a:buAutoNum type="arabicPeriod"/>
            </a:pPr>
            <a:r>
              <a:rPr lang="en-US" sz="1600" dirty="0"/>
              <a:t>Interpret the results</a:t>
            </a:r>
          </a:p>
        </p:txBody>
      </p:sp>
      <p:sp>
        <p:nvSpPr>
          <p:cNvPr id="6" name="Content Placeholder 2">
            <a:extLst>
              <a:ext uri="{FF2B5EF4-FFF2-40B4-BE49-F238E27FC236}">
                <a16:creationId xmlns:a16="http://schemas.microsoft.com/office/drawing/2014/main" id="{CE25DB94-F922-FCF5-303D-36D831E6AF67}"/>
              </a:ext>
            </a:extLst>
          </p:cNvPr>
          <p:cNvSpPr txBox="1">
            <a:spLocks/>
          </p:cNvSpPr>
          <p:nvPr/>
        </p:nvSpPr>
        <p:spPr>
          <a:xfrm>
            <a:off x="4609404" y="1825625"/>
            <a:ext cx="6854049" cy="817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Data mining using Hidden Markov Models</a:t>
            </a:r>
          </a:p>
          <a:p>
            <a:pPr marL="0" indent="0">
              <a:buNone/>
            </a:pPr>
            <a:endParaRPr lang="en-US" sz="2000" dirty="0"/>
          </a:p>
          <a:p>
            <a:pPr marL="0" indent="0">
              <a:buNone/>
            </a:pPr>
            <a:endParaRPr lang="en-US" sz="2000" dirty="0"/>
          </a:p>
        </p:txBody>
      </p:sp>
      <p:sp>
        <p:nvSpPr>
          <p:cNvPr id="7" name="TextBox 6">
            <a:extLst>
              <a:ext uri="{FF2B5EF4-FFF2-40B4-BE49-F238E27FC236}">
                <a16:creationId xmlns:a16="http://schemas.microsoft.com/office/drawing/2014/main" id="{9F0E3D0E-4696-E49C-7C25-AB9B35FACFE5}"/>
              </a:ext>
            </a:extLst>
          </p:cNvPr>
          <p:cNvSpPr txBox="1"/>
          <p:nvPr/>
        </p:nvSpPr>
        <p:spPr>
          <a:xfrm>
            <a:off x="4609404" y="2559426"/>
            <a:ext cx="5393240" cy="2585323"/>
          </a:xfrm>
          <a:prstGeom prst="rect">
            <a:avLst/>
          </a:prstGeom>
          <a:noFill/>
        </p:spPr>
        <p:txBody>
          <a:bodyPr wrap="square">
            <a:spAutoFit/>
          </a:bodyPr>
          <a:lstStyle/>
          <a:p>
            <a:r>
              <a:rPr lang="en-US" sz="1800" i="1" dirty="0">
                <a:effectLst/>
                <a:latin typeface="Calibri" panose="020F0502020204030204" pitchFamily="34" charset="0"/>
                <a:ea typeface="Calibri" panose="020F0502020204030204" pitchFamily="34" charset="0"/>
                <a:cs typeface="Times New Roman" panose="02020603050405020304" pitchFamily="18" charset="0"/>
              </a:rPr>
              <a:t>HMM = statistical model that consists of a set of states, transitions between states, and emissions from states.</a:t>
            </a:r>
          </a:p>
          <a:p>
            <a:endParaRPr lang="en-US" i="1"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In the genomic context, </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states = a particular nucleotide or amino acid residue</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cs typeface="Times New Roman" panose="02020603050405020304" pitchFamily="18" charset="0"/>
              </a:rPr>
              <a:t>Transitions/emissions = likelihood of one state transitioning to another</a:t>
            </a:r>
            <a:endParaRPr lang="en-US" dirty="0"/>
          </a:p>
        </p:txBody>
      </p:sp>
    </p:spTree>
    <p:extLst>
      <p:ext uri="{BB962C8B-B14F-4D97-AF65-F5344CB8AC3E}">
        <p14:creationId xmlns:p14="http://schemas.microsoft.com/office/powerpoint/2010/main" val="978823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Phylogenetic inference in 5 simple steps</a:t>
            </a:r>
          </a:p>
        </p:txBody>
      </p:sp>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838201" y="1825625"/>
            <a:ext cx="3571874" cy="4667250"/>
          </a:xfrm>
        </p:spPr>
        <p:txBody>
          <a:bodyPr>
            <a:normAutofit/>
          </a:bodyPr>
          <a:lstStyle/>
          <a:p>
            <a:pPr marL="514350" indent="-514350">
              <a:buFont typeface="+mj-lt"/>
              <a:buAutoNum type="arabicPeriod"/>
            </a:pPr>
            <a:r>
              <a:rPr lang="en-US" sz="1600" b="1" dirty="0"/>
              <a:t>Choose your data</a:t>
            </a:r>
          </a:p>
          <a:p>
            <a:pPr marL="514350" indent="-514350">
              <a:buFont typeface="+mj-lt"/>
              <a:buAutoNum type="arabicPeriod"/>
            </a:pPr>
            <a:endParaRPr lang="en-US" sz="1600" dirty="0"/>
          </a:p>
          <a:p>
            <a:pPr marL="514350" indent="-514350">
              <a:buFont typeface="+mj-lt"/>
              <a:buAutoNum type="arabicPeriod"/>
            </a:pPr>
            <a:r>
              <a:rPr lang="en-US" sz="1600" dirty="0"/>
              <a:t>Align the sequences</a:t>
            </a:r>
          </a:p>
          <a:p>
            <a:pPr marL="514350" indent="-514350">
              <a:buFont typeface="+mj-lt"/>
              <a:buAutoNum type="arabicPeriod"/>
            </a:pPr>
            <a:endParaRPr lang="en-US" sz="1600" dirty="0"/>
          </a:p>
          <a:p>
            <a:pPr marL="514350" indent="-514350">
              <a:buFont typeface="+mj-lt"/>
              <a:buAutoNum type="arabicPeriod"/>
            </a:pPr>
            <a:r>
              <a:rPr lang="en-US" sz="1600" dirty="0"/>
              <a:t>Test models of evolution</a:t>
            </a:r>
          </a:p>
          <a:p>
            <a:pPr marL="514350" indent="-514350">
              <a:buFont typeface="+mj-lt"/>
              <a:buAutoNum type="arabicPeriod"/>
            </a:pPr>
            <a:endParaRPr lang="en-US" sz="1600" dirty="0"/>
          </a:p>
          <a:p>
            <a:pPr marL="514350" indent="-514350">
              <a:buFont typeface="+mj-lt"/>
              <a:buAutoNum type="arabicPeriod"/>
            </a:pPr>
            <a:r>
              <a:rPr lang="en-US" sz="1600" dirty="0"/>
              <a:t>Build a phylogenetic tree</a:t>
            </a:r>
          </a:p>
          <a:p>
            <a:pPr marL="514350" indent="-514350">
              <a:buFont typeface="+mj-lt"/>
              <a:buAutoNum type="arabicPeriod"/>
            </a:pPr>
            <a:endParaRPr lang="en-US" sz="1600" dirty="0"/>
          </a:p>
          <a:p>
            <a:pPr marL="514350" indent="-514350">
              <a:buFont typeface="+mj-lt"/>
              <a:buAutoNum type="arabicPeriod"/>
            </a:pPr>
            <a:r>
              <a:rPr lang="en-US" sz="1600" dirty="0"/>
              <a:t>Interpret the results</a:t>
            </a:r>
          </a:p>
        </p:txBody>
      </p:sp>
      <p:sp>
        <p:nvSpPr>
          <p:cNvPr id="6" name="Content Placeholder 2">
            <a:extLst>
              <a:ext uri="{FF2B5EF4-FFF2-40B4-BE49-F238E27FC236}">
                <a16:creationId xmlns:a16="http://schemas.microsoft.com/office/drawing/2014/main" id="{CE25DB94-F922-FCF5-303D-36D831E6AF67}"/>
              </a:ext>
            </a:extLst>
          </p:cNvPr>
          <p:cNvSpPr txBox="1">
            <a:spLocks/>
          </p:cNvSpPr>
          <p:nvPr/>
        </p:nvSpPr>
        <p:spPr>
          <a:xfrm>
            <a:off x="4609404" y="1825625"/>
            <a:ext cx="6854049" cy="817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Data mining using Hidden Markov Models</a:t>
            </a:r>
          </a:p>
          <a:p>
            <a:pPr marL="0" indent="0">
              <a:buNone/>
            </a:pPr>
            <a:endParaRPr lang="en-US" sz="2000" dirty="0"/>
          </a:p>
          <a:p>
            <a:pPr marL="0" indent="0">
              <a:buNone/>
            </a:pPr>
            <a:endParaRPr lang="en-US" sz="2000" dirty="0"/>
          </a:p>
        </p:txBody>
      </p:sp>
      <p:sp>
        <p:nvSpPr>
          <p:cNvPr id="7" name="TextBox 6">
            <a:extLst>
              <a:ext uri="{FF2B5EF4-FFF2-40B4-BE49-F238E27FC236}">
                <a16:creationId xmlns:a16="http://schemas.microsoft.com/office/drawing/2014/main" id="{9F0E3D0E-4696-E49C-7C25-AB9B35FACFE5}"/>
              </a:ext>
            </a:extLst>
          </p:cNvPr>
          <p:cNvSpPr txBox="1"/>
          <p:nvPr/>
        </p:nvSpPr>
        <p:spPr>
          <a:xfrm>
            <a:off x="4609404" y="2559426"/>
            <a:ext cx="5393240" cy="369332"/>
          </a:xfrm>
          <a:prstGeom prst="rect">
            <a:avLst/>
          </a:prstGeom>
          <a:noFill/>
        </p:spPr>
        <p:txBody>
          <a:bodyPr wrap="square">
            <a:spAutoFit/>
          </a:bodyPr>
          <a:lstStyle/>
          <a:p>
            <a:r>
              <a:rPr lang="en-US" dirty="0"/>
              <a:t>Recursive searches are also possible</a:t>
            </a:r>
          </a:p>
        </p:txBody>
      </p:sp>
      <p:sp>
        <p:nvSpPr>
          <p:cNvPr id="5" name="TextBox 4">
            <a:extLst>
              <a:ext uri="{FF2B5EF4-FFF2-40B4-BE49-F238E27FC236}">
                <a16:creationId xmlns:a16="http://schemas.microsoft.com/office/drawing/2014/main" id="{A74BC1FF-6F00-F34F-C9DC-2E850CA338D9}"/>
              </a:ext>
            </a:extLst>
          </p:cNvPr>
          <p:cNvSpPr txBox="1"/>
          <p:nvPr/>
        </p:nvSpPr>
        <p:spPr>
          <a:xfrm>
            <a:off x="4410075" y="3662559"/>
            <a:ext cx="6094140" cy="369332"/>
          </a:xfrm>
          <a:prstGeom prst="rect">
            <a:avLst/>
          </a:prstGeom>
          <a:noFill/>
        </p:spPr>
        <p:txBody>
          <a:bodyPr wrap="square">
            <a:spAutoFit/>
          </a:bodyPr>
          <a:lstStyle/>
          <a:p>
            <a:r>
              <a:rPr lang="en-US" i="0" u="none" strike="noStrike" dirty="0">
                <a:solidFill>
                  <a:srgbClr val="24292F"/>
                </a:solidFill>
                <a:effectLst/>
                <a:latin typeface="-apple-system"/>
                <a:hlinkClick r:id="rId3"/>
              </a:rPr>
              <a:t>SICB2023_Workshop</a:t>
            </a:r>
            <a:r>
              <a:rPr lang="en-US" b="0" i="0" dirty="0">
                <a:solidFill>
                  <a:srgbClr val="24292F"/>
                </a:solidFill>
                <a:effectLst/>
                <a:latin typeface="-apple-system"/>
              </a:rPr>
              <a:t>/</a:t>
            </a:r>
            <a:r>
              <a:rPr lang="en-US" b="0" i="0" u="none" strike="noStrike" dirty="0">
                <a:solidFill>
                  <a:srgbClr val="24292F"/>
                </a:solidFill>
                <a:effectLst/>
                <a:latin typeface="-apple-system"/>
                <a:hlinkClick r:id="rId4"/>
              </a:rPr>
              <a:t>datasets</a:t>
            </a:r>
            <a:r>
              <a:rPr lang="en-US" b="0" i="0" dirty="0">
                <a:solidFill>
                  <a:srgbClr val="24292F"/>
                </a:solidFill>
                <a:effectLst/>
                <a:latin typeface="-apple-system"/>
              </a:rPr>
              <a:t>/</a:t>
            </a:r>
            <a:r>
              <a:rPr lang="en-US" b="1" i="0" dirty="0">
                <a:solidFill>
                  <a:srgbClr val="24292F"/>
                </a:solidFill>
                <a:effectLst/>
                <a:latin typeface="-apple-system"/>
              </a:rPr>
              <a:t>02</a:t>
            </a:r>
            <a:r>
              <a:rPr lang="en-US" b="0" i="0" dirty="0">
                <a:solidFill>
                  <a:srgbClr val="24292F"/>
                </a:solidFill>
                <a:effectLst/>
                <a:latin typeface="-apple-system"/>
              </a:rPr>
              <a:t>/hmm2phylo.sh</a:t>
            </a:r>
            <a:endParaRPr lang="en-US" dirty="0"/>
          </a:p>
        </p:txBody>
      </p:sp>
      <p:sp>
        <p:nvSpPr>
          <p:cNvPr id="8" name="TextBox 7">
            <a:extLst>
              <a:ext uri="{FF2B5EF4-FFF2-40B4-BE49-F238E27FC236}">
                <a16:creationId xmlns:a16="http://schemas.microsoft.com/office/drawing/2014/main" id="{D1C9458E-5A72-5C6B-6676-5570FDED94B5}"/>
              </a:ext>
            </a:extLst>
          </p:cNvPr>
          <p:cNvSpPr txBox="1"/>
          <p:nvPr/>
        </p:nvSpPr>
        <p:spPr>
          <a:xfrm>
            <a:off x="4410075" y="3315331"/>
            <a:ext cx="5393240" cy="369332"/>
          </a:xfrm>
          <a:prstGeom prst="rect">
            <a:avLst/>
          </a:prstGeom>
          <a:noFill/>
        </p:spPr>
        <p:txBody>
          <a:bodyPr wrap="square">
            <a:spAutoFit/>
          </a:bodyPr>
          <a:lstStyle/>
          <a:p>
            <a:r>
              <a:rPr lang="en-US" dirty="0"/>
              <a:t>See example pipeline at:</a:t>
            </a:r>
          </a:p>
        </p:txBody>
      </p:sp>
      <p:sp>
        <p:nvSpPr>
          <p:cNvPr id="9" name="TextBox 8">
            <a:extLst>
              <a:ext uri="{FF2B5EF4-FFF2-40B4-BE49-F238E27FC236}">
                <a16:creationId xmlns:a16="http://schemas.microsoft.com/office/drawing/2014/main" id="{0BAD3AEC-71B4-AC22-DB62-35FABB90DAC0}"/>
              </a:ext>
            </a:extLst>
          </p:cNvPr>
          <p:cNvSpPr txBox="1"/>
          <p:nvPr/>
        </p:nvSpPr>
        <p:spPr>
          <a:xfrm>
            <a:off x="4760525" y="4581026"/>
            <a:ext cx="5393240" cy="369332"/>
          </a:xfrm>
          <a:prstGeom prst="rect">
            <a:avLst/>
          </a:prstGeom>
          <a:noFill/>
        </p:spPr>
        <p:txBody>
          <a:bodyPr wrap="square">
            <a:spAutoFit/>
          </a:bodyPr>
          <a:lstStyle/>
          <a:p>
            <a:r>
              <a:rPr lang="en-US" dirty="0" err="1"/>
              <a:t>TIAMMAt</a:t>
            </a:r>
            <a:r>
              <a:rPr lang="en-US" dirty="0"/>
              <a:t>!</a:t>
            </a:r>
          </a:p>
        </p:txBody>
      </p:sp>
    </p:spTree>
    <p:extLst>
      <p:ext uri="{BB962C8B-B14F-4D97-AF65-F5344CB8AC3E}">
        <p14:creationId xmlns:p14="http://schemas.microsoft.com/office/powerpoint/2010/main" val="3372743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Phylogenetic inference in 5 simple steps</a:t>
            </a:r>
          </a:p>
        </p:txBody>
      </p:sp>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838201" y="1825625"/>
            <a:ext cx="3571874" cy="4667250"/>
          </a:xfrm>
        </p:spPr>
        <p:txBody>
          <a:bodyPr>
            <a:normAutofit/>
          </a:bodyPr>
          <a:lstStyle/>
          <a:p>
            <a:pPr marL="514350" indent="-514350">
              <a:buFont typeface="+mj-lt"/>
              <a:buAutoNum type="arabicPeriod"/>
            </a:pPr>
            <a:r>
              <a:rPr lang="en-US" sz="1600" b="1" dirty="0"/>
              <a:t>Choose your data</a:t>
            </a:r>
          </a:p>
          <a:p>
            <a:pPr marL="514350" indent="-514350">
              <a:buFont typeface="+mj-lt"/>
              <a:buAutoNum type="arabicPeriod"/>
            </a:pPr>
            <a:endParaRPr lang="en-US" sz="1600" dirty="0"/>
          </a:p>
          <a:p>
            <a:pPr marL="514350" indent="-514350">
              <a:buFont typeface="+mj-lt"/>
              <a:buAutoNum type="arabicPeriod"/>
            </a:pPr>
            <a:r>
              <a:rPr lang="en-US" sz="1600" dirty="0"/>
              <a:t>Align the sequences</a:t>
            </a:r>
          </a:p>
          <a:p>
            <a:pPr marL="514350" indent="-514350">
              <a:buFont typeface="+mj-lt"/>
              <a:buAutoNum type="arabicPeriod"/>
            </a:pPr>
            <a:endParaRPr lang="en-US" sz="1600" dirty="0"/>
          </a:p>
          <a:p>
            <a:pPr marL="514350" indent="-514350">
              <a:buFont typeface="+mj-lt"/>
              <a:buAutoNum type="arabicPeriod"/>
            </a:pPr>
            <a:r>
              <a:rPr lang="en-US" sz="1600" dirty="0"/>
              <a:t>Test models of evolution</a:t>
            </a:r>
          </a:p>
          <a:p>
            <a:pPr marL="514350" indent="-514350">
              <a:buFont typeface="+mj-lt"/>
              <a:buAutoNum type="arabicPeriod"/>
            </a:pPr>
            <a:endParaRPr lang="en-US" sz="1600" dirty="0"/>
          </a:p>
          <a:p>
            <a:pPr marL="514350" indent="-514350">
              <a:buFont typeface="+mj-lt"/>
              <a:buAutoNum type="arabicPeriod"/>
            </a:pPr>
            <a:r>
              <a:rPr lang="en-US" sz="1600" dirty="0"/>
              <a:t>Build a phylogenetic tree</a:t>
            </a:r>
          </a:p>
          <a:p>
            <a:pPr marL="514350" indent="-514350">
              <a:buFont typeface="+mj-lt"/>
              <a:buAutoNum type="arabicPeriod"/>
            </a:pPr>
            <a:endParaRPr lang="en-US" sz="1600" dirty="0"/>
          </a:p>
          <a:p>
            <a:pPr marL="514350" indent="-514350">
              <a:buFont typeface="+mj-lt"/>
              <a:buAutoNum type="arabicPeriod"/>
            </a:pPr>
            <a:r>
              <a:rPr lang="en-US" sz="1600" dirty="0"/>
              <a:t>Interpret the results</a:t>
            </a:r>
          </a:p>
        </p:txBody>
      </p:sp>
      <p:sp>
        <p:nvSpPr>
          <p:cNvPr id="6" name="Content Placeholder 2">
            <a:extLst>
              <a:ext uri="{FF2B5EF4-FFF2-40B4-BE49-F238E27FC236}">
                <a16:creationId xmlns:a16="http://schemas.microsoft.com/office/drawing/2014/main" id="{CE25DB94-F922-FCF5-303D-36D831E6AF67}"/>
              </a:ext>
            </a:extLst>
          </p:cNvPr>
          <p:cNvSpPr txBox="1">
            <a:spLocks/>
          </p:cNvSpPr>
          <p:nvPr/>
        </p:nvSpPr>
        <p:spPr>
          <a:xfrm>
            <a:off x="6897380" y="1418161"/>
            <a:ext cx="1389952" cy="817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Genomes!</a:t>
            </a:r>
          </a:p>
          <a:p>
            <a:pPr marL="0" indent="0">
              <a:buNone/>
            </a:pPr>
            <a:endParaRPr lang="en-US" sz="2000" dirty="0"/>
          </a:p>
          <a:p>
            <a:pPr marL="0" indent="0">
              <a:buNone/>
            </a:pPr>
            <a:endParaRPr lang="en-US" sz="2000" dirty="0"/>
          </a:p>
        </p:txBody>
      </p:sp>
      <p:sp>
        <p:nvSpPr>
          <p:cNvPr id="5" name="TextBox 4">
            <a:extLst>
              <a:ext uri="{FF2B5EF4-FFF2-40B4-BE49-F238E27FC236}">
                <a16:creationId xmlns:a16="http://schemas.microsoft.com/office/drawing/2014/main" id="{471F25BD-57B1-524C-677F-B0AC5E48A83E}"/>
              </a:ext>
            </a:extLst>
          </p:cNvPr>
          <p:cNvSpPr txBox="1"/>
          <p:nvPr/>
        </p:nvSpPr>
        <p:spPr>
          <a:xfrm>
            <a:off x="5117599" y="3568017"/>
            <a:ext cx="6094140" cy="646331"/>
          </a:xfrm>
          <a:prstGeom prst="rect">
            <a:avLst/>
          </a:prstGeom>
          <a:noFill/>
        </p:spPr>
        <p:txBody>
          <a:bodyPr wrap="square">
            <a:spAutoFit/>
          </a:bodyPr>
          <a:lstStyle/>
          <a:p>
            <a:r>
              <a:rPr lang="en-US" dirty="0"/>
              <a:t>https://www.ncbi.nlm.nih.gov/datasets/docs/v1/download-and-install/</a:t>
            </a:r>
          </a:p>
        </p:txBody>
      </p:sp>
      <p:sp>
        <p:nvSpPr>
          <p:cNvPr id="8" name="TextBox 7">
            <a:extLst>
              <a:ext uri="{FF2B5EF4-FFF2-40B4-BE49-F238E27FC236}">
                <a16:creationId xmlns:a16="http://schemas.microsoft.com/office/drawing/2014/main" id="{B7806A54-4001-6CD2-3188-CB8D5094D9D6}"/>
              </a:ext>
            </a:extLst>
          </p:cNvPr>
          <p:cNvSpPr txBox="1"/>
          <p:nvPr/>
        </p:nvSpPr>
        <p:spPr>
          <a:xfrm>
            <a:off x="5812573" y="2514440"/>
            <a:ext cx="6094140" cy="369332"/>
          </a:xfrm>
          <a:prstGeom prst="rect">
            <a:avLst/>
          </a:prstGeom>
          <a:noFill/>
        </p:spPr>
        <p:txBody>
          <a:bodyPr wrap="square">
            <a:spAutoFit/>
          </a:bodyPr>
          <a:lstStyle/>
          <a:p>
            <a:r>
              <a:rPr lang="en-US" b="0" i="0" dirty="0">
                <a:solidFill>
                  <a:srgbClr val="222222"/>
                </a:solidFill>
                <a:effectLst/>
                <a:latin typeface="liberation sans" panose="020B0604020202020204" pitchFamily="34" charset="0"/>
              </a:rPr>
              <a:t>NCBI Datasets command line tools</a:t>
            </a:r>
            <a:endParaRPr lang="en-US" dirty="0"/>
          </a:p>
        </p:txBody>
      </p:sp>
      <p:sp>
        <p:nvSpPr>
          <p:cNvPr id="9" name="TextBox 8">
            <a:extLst>
              <a:ext uri="{FF2B5EF4-FFF2-40B4-BE49-F238E27FC236}">
                <a16:creationId xmlns:a16="http://schemas.microsoft.com/office/drawing/2014/main" id="{501D2F7A-40F7-25CA-9427-E5FDA0F9E560}"/>
              </a:ext>
            </a:extLst>
          </p:cNvPr>
          <p:cNvSpPr txBox="1"/>
          <p:nvPr/>
        </p:nvSpPr>
        <p:spPr>
          <a:xfrm>
            <a:off x="5117599" y="4761101"/>
            <a:ext cx="6094140" cy="646331"/>
          </a:xfrm>
          <a:prstGeom prst="rect">
            <a:avLst/>
          </a:prstGeom>
          <a:noFill/>
        </p:spPr>
        <p:txBody>
          <a:bodyPr wrap="square">
            <a:spAutoFit/>
          </a:bodyPr>
          <a:lstStyle/>
          <a:p>
            <a:r>
              <a:rPr lang="en-US" b="0" i="0" dirty="0">
                <a:solidFill>
                  <a:srgbClr val="222222"/>
                </a:solidFill>
                <a:effectLst/>
                <a:latin typeface="liberation sans" panose="020B0604020202020204" pitchFamily="34" charset="0"/>
              </a:rPr>
              <a:t>Download Genome in FASTA format + gene models in GFF/GTF format</a:t>
            </a:r>
            <a:endParaRPr lang="en-US" dirty="0"/>
          </a:p>
        </p:txBody>
      </p:sp>
    </p:spTree>
    <p:extLst>
      <p:ext uri="{BB962C8B-B14F-4D97-AF65-F5344CB8AC3E}">
        <p14:creationId xmlns:p14="http://schemas.microsoft.com/office/powerpoint/2010/main" val="951562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88BC794-204D-80E6-D770-31D54F20BA28}"/>
              </a:ext>
            </a:extLst>
          </p:cNvPr>
          <p:cNvSpPr>
            <a:spLocks noGrp="1"/>
          </p:cNvSpPr>
          <p:nvPr>
            <p:ph idx="1"/>
          </p:nvPr>
        </p:nvSpPr>
        <p:spPr>
          <a:xfrm>
            <a:off x="838200" y="863600"/>
            <a:ext cx="10515600" cy="4351338"/>
          </a:xfrm>
        </p:spPr>
        <p:txBody>
          <a:bodyPr/>
          <a:lstStyle/>
          <a:p>
            <a:pPr marL="0" indent="0">
              <a:buNone/>
            </a:pPr>
            <a:r>
              <a:rPr lang="en-US" dirty="0"/>
              <a:t>Lacking an annotated reference genome, how would you identify/characterize:</a:t>
            </a:r>
          </a:p>
          <a:p>
            <a:pPr marL="0" indent="0">
              <a:buNone/>
            </a:pPr>
            <a:endParaRPr lang="en-US" dirty="0"/>
          </a:p>
          <a:p>
            <a:endParaRPr lang="en-US" dirty="0"/>
          </a:p>
          <a:p>
            <a:pPr lvl="1"/>
            <a:r>
              <a:rPr lang="en-US" dirty="0"/>
              <a:t>A locus deemed significant by a GWAS?</a:t>
            </a:r>
          </a:p>
          <a:p>
            <a:pPr marL="0" indent="0">
              <a:buNone/>
            </a:pPr>
            <a:endParaRPr lang="en-US" dirty="0"/>
          </a:p>
          <a:p>
            <a:pPr marL="0" indent="0">
              <a:buNone/>
            </a:pPr>
            <a:endParaRPr lang="en-US" dirty="0"/>
          </a:p>
          <a:p>
            <a:pPr lvl="1"/>
            <a:r>
              <a:rPr lang="en-US" dirty="0"/>
              <a:t>Differentially expressed genes?</a:t>
            </a:r>
          </a:p>
        </p:txBody>
      </p:sp>
      <p:sp>
        <p:nvSpPr>
          <p:cNvPr id="5" name="Content Placeholder 2">
            <a:extLst>
              <a:ext uri="{FF2B5EF4-FFF2-40B4-BE49-F238E27FC236}">
                <a16:creationId xmlns:a16="http://schemas.microsoft.com/office/drawing/2014/main" id="{472A4F75-E864-7CA2-10D1-7FEF9899F23B}"/>
              </a:ext>
            </a:extLst>
          </p:cNvPr>
          <p:cNvSpPr txBox="1">
            <a:spLocks/>
          </p:cNvSpPr>
          <p:nvPr/>
        </p:nvSpPr>
        <p:spPr>
          <a:xfrm>
            <a:off x="7862048" y="2545976"/>
            <a:ext cx="3245224" cy="11923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a:p>
            <a:pPr marL="457200" lvl="1" indent="0">
              <a:buNone/>
            </a:pPr>
            <a:r>
              <a:rPr lang="en-US" dirty="0">
                <a:solidFill>
                  <a:srgbClr val="FF0000"/>
                </a:solidFill>
              </a:rPr>
              <a:t>BLAST/Diamond?</a:t>
            </a:r>
          </a:p>
        </p:txBody>
      </p:sp>
      <p:sp>
        <p:nvSpPr>
          <p:cNvPr id="6" name="Content Placeholder 2">
            <a:extLst>
              <a:ext uri="{FF2B5EF4-FFF2-40B4-BE49-F238E27FC236}">
                <a16:creationId xmlns:a16="http://schemas.microsoft.com/office/drawing/2014/main" id="{04E0C37E-8F0D-96BC-C51D-66C1E75E1DFA}"/>
              </a:ext>
            </a:extLst>
          </p:cNvPr>
          <p:cNvSpPr txBox="1">
            <a:spLocks/>
          </p:cNvSpPr>
          <p:nvPr/>
        </p:nvSpPr>
        <p:spPr>
          <a:xfrm>
            <a:off x="8300198" y="3284304"/>
            <a:ext cx="3245224" cy="11923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a:p>
            <a:pPr marL="457200" lvl="1" indent="0">
              <a:buNone/>
            </a:pPr>
            <a:r>
              <a:rPr lang="en-US" dirty="0">
                <a:solidFill>
                  <a:srgbClr val="FF0000"/>
                </a:solidFill>
              </a:rPr>
              <a:t>HMMER?</a:t>
            </a:r>
          </a:p>
        </p:txBody>
      </p:sp>
    </p:spTree>
    <p:extLst>
      <p:ext uri="{BB962C8B-B14F-4D97-AF65-F5344CB8AC3E}">
        <p14:creationId xmlns:p14="http://schemas.microsoft.com/office/powerpoint/2010/main" val="29910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Phylogenetic inference in 5 simple steps</a:t>
            </a:r>
          </a:p>
        </p:txBody>
      </p:sp>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838201" y="1825625"/>
            <a:ext cx="3571874" cy="4667250"/>
          </a:xfrm>
        </p:spPr>
        <p:txBody>
          <a:bodyPr>
            <a:normAutofit/>
          </a:bodyPr>
          <a:lstStyle/>
          <a:p>
            <a:pPr marL="514350" indent="-514350">
              <a:buFont typeface="+mj-lt"/>
              <a:buAutoNum type="arabicPeriod"/>
            </a:pPr>
            <a:r>
              <a:rPr lang="en-US" sz="1600" b="1" dirty="0"/>
              <a:t>Choose your data</a:t>
            </a:r>
          </a:p>
          <a:p>
            <a:pPr marL="514350" indent="-514350">
              <a:buFont typeface="+mj-lt"/>
              <a:buAutoNum type="arabicPeriod"/>
            </a:pPr>
            <a:endParaRPr lang="en-US" sz="1600" dirty="0"/>
          </a:p>
          <a:p>
            <a:pPr marL="514350" indent="-514350">
              <a:buFont typeface="+mj-lt"/>
              <a:buAutoNum type="arabicPeriod"/>
            </a:pPr>
            <a:r>
              <a:rPr lang="en-US" sz="1600" dirty="0"/>
              <a:t>Align the sequences</a:t>
            </a:r>
          </a:p>
          <a:p>
            <a:pPr marL="514350" indent="-514350">
              <a:buFont typeface="+mj-lt"/>
              <a:buAutoNum type="arabicPeriod"/>
            </a:pPr>
            <a:endParaRPr lang="en-US" sz="1600" dirty="0"/>
          </a:p>
          <a:p>
            <a:pPr marL="514350" indent="-514350">
              <a:buFont typeface="+mj-lt"/>
              <a:buAutoNum type="arabicPeriod"/>
            </a:pPr>
            <a:r>
              <a:rPr lang="en-US" sz="1600" dirty="0"/>
              <a:t>Test models of evolution</a:t>
            </a:r>
          </a:p>
          <a:p>
            <a:pPr marL="514350" indent="-514350">
              <a:buFont typeface="+mj-lt"/>
              <a:buAutoNum type="arabicPeriod"/>
            </a:pPr>
            <a:endParaRPr lang="en-US" sz="1600" dirty="0"/>
          </a:p>
          <a:p>
            <a:pPr marL="514350" indent="-514350">
              <a:buFont typeface="+mj-lt"/>
              <a:buAutoNum type="arabicPeriod"/>
            </a:pPr>
            <a:r>
              <a:rPr lang="en-US" sz="1600" dirty="0"/>
              <a:t>Build a phylogenetic tree</a:t>
            </a:r>
          </a:p>
          <a:p>
            <a:pPr marL="514350" indent="-514350">
              <a:buFont typeface="+mj-lt"/>
              <a:buAutoNum type="arabicPeriod"/>
            </a:pPr>
            <a:endParaRPr lang="en-US" sz="1600" dirty="0"/>
          </a:p>
          <a:p>
            <a:pPr marL="514350" indent="-514350">
              <a:buFont typeface="+mj-lt"/>
              <a:buAutoNum type="arabicPeriod"/>
            </a:pPr>
            <a:r>
              <a:rPr lang="en-US" sz="1600" dirty="0"/>
              <a:t>Interpret the results</a:t>
            </a:r>
          </a:p>
        </p:txBody>
      </p:sp>
      <p:sp>
        <p:nvSpPr>
          <p:cNvPr id="6" name="Content Placeholder 2">
            <a:extLst>
              <a:ext uri="{FF2B5EF4-FFF2-40B4-BE49-F238E27FC236}">
                <a16:creationId xmlns:a16="http://schemas.microsoft.com/office/drawing/2014/main" id="{CE25DB94-F922-FCF5-303D-36D831E6AF67}"/>
              </a:ext>
            </a:extLst>
          </p:cNvPr>
          <p:cNvSpPr txBox="1">
            <a:spLocks/>
          </p:cNvSpPr>
          <p:nvPr/>
        </p:nvSpPr>
        <p:spPr>
          <a:xfrm>
            <a:off x="6897380" y="1418161"/>
            <a:ext cx="1389952" cy="817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Genomes!</a:t>
            </a:r>
          </a:p>
          <a:p>
            <a:pPr marL="0" indent="0">
              <a:buNone/>
            </a:pPr>
            <a:endParaRPr lang="en-US" sz="2000" dirty="0"/>
          </a:p>
          <a:p>
            <a:pPr marL="0" indent="0">
              <a:buNone/>
            </a:pPr>
            <a:endParaRPr lang="en-US" sz="2000" dirty="0"/>
          </a:p>
        </p:txBody>
      </p:sp>
      <p:sp>
        <p:nvSpPr>
          <p:cNvPr id="10" name="TextBox 9">
            <a:extLst>
              <a:ext uri="{FF2B5EF4-FFF2-40B4-BE49-F238E27FC236}">
                <a16:creationId xmlns:a16="http://schemas.microsoft.com/office/drawing/2014/main" id="{880E3BBD-9211-9824-10A8-8D8C8F6A16C9}"/>
              </a:ext>
            </a:extLst>
          </p:cNvPr>
          <p:cNvSpPr txBox="1"/>
          <p:nvPr/>
        </p:nvSpPr>
        <p:spPr>
          <a:xfrm>
            <a:off x="5647280" y="6200081"/>
            <a:ext cx="3842408" cy="369332"/>
          </a:xfrm>
          <a:prstGeom prst="rect">
            <a:avLst/>
          </a:prstGeom>
          <a:noFill/>
        </p:spPr>
        <p:txBody>
          <a:bodyPr wrap="square">
            <a:spAutoFit/>
          </a:bodyPr>
          <a:lstStyle/>
          <a:p>
            <a:r>
              <a:rPr lang="en-US" dirty="0"/>
              <a:t>https://github.com/NBISweden/AGAT</a:t>
            </a:r>
          </a:p>
        </p:txBody>
      </p:sp>
      <p:pic>
        <p:nvPicPr>
          <p:cNvPr id="12" name="Picture 11" descr="Graphical user interface, application&#10;&#10;Description automatically generated">
            <a:extLst>
              <a:ext uri="{FF2B5EF4-FFF2-40B4-BE49-F238E27FC236}">
                <a16:creationId xmlns:a16="http://schemas.microsoft.com/office/drawing/2014/main" id="{BABB4D22-6282-2708-2163-1630CCCC2B68}"/>
              </a:ext>
            </a:extLst>
          </p:cNvPr>
          <p:cNvPicPr>
            <a:picLocks noChangeAspect="1"/>
          </p:cNvPicPr>
          <p:nvPr/>
        </p:nvPicPr>
        <p:blipFill rotWithShape="1">
          <a:blip r:embed="rId3">
            <a:extLst>
              <a:ext uri="{28A0092B-C50C-407E-A947-70E740481C1C}">
                <a14:useLocalDpi xmlns:a14="http://schemas.microsoft.com/office/drawing/2010/main" val="0"/>
              </a:ext>
            </a:extLst>
          </a:blip>
          <a:srcRect b="3535"/>
          <a:stretch/>
        </p:blipFill>
        <p:spPr>
          <a:xfrm>
            <a:off x="3856680" y="1825625"/>
            <a:ext cx="7850494" cy="4259786"/>
          </a:xfrm>
          <a:prstGeom prst="rect">
            <a:avLst/>
          </a:prstGeom>
        </p:spPr>
      </p:pic>
    </p:spTree>
    <p:extLst>
      <p:ext uri="{BB962C8B-B14F-4D97-AF65-F5344CB8AC3E}">
        <p14:creationId xmlns:p14="http://schemas.microsoft.com/office/powerpoint/2010/main" val="1811693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Phylogenetic inference in 5 simple steps</a:t>
            </a:r>
          </a:p>
        </p:txBody>
      </p:sp>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838201" y="1825625"/>
            <a:ext cx="3571874" cy="4667250"/>
          </a:xfrm>
        </p:spPr>
        <p:txBody>
          <a:bodyPr>
            <a:normAutofit/>
          </a:bodyPr>
          <a:lstStyle/>
          <a:p>
            <a:pPr marL="514350" indent="-514350">
              <a:buFont typeface="+mj-lt"/>
              <a:buAutoNum type="arabicPeriod"/>
            </a:pPr>
            <a:r>
              <a:rPr lang="en-US" sz="1600" dirty="0"/>
              <a:t>Choose your data</a:t>
            </a:r>
          </a:p>
          <a:p>
            <a:pPr marL="514350" indent="-514350">
              <a:buFont typeface="+mj-lt"/>
              <a:buAutoNum type="arabicPeriod"/>
            </a:pPr>
            <a:endParaRPr lang="en-US" sz="1600" dirty="0"/>
          </a:p>
          <a:p>
            <a:pPr marL="514350" indent="-514350">
              <a:buFont typeface="+mj-lt"/>
              <a:buAutoNum type="arabicPeriod"/>
            </a:pPr>
            <a:r>
              <a:rPr lang="en-US" sz="1600" b="1" dirty="0"/>
              <a:t>Align the sequences</a:t>
            </a:r>
          </a:p>
          <a:p>
            <a:pPr marL="514350" indent="-514350">
              <a:buFont typeface="+mj-lt"/>
              <a:buAutoNum type="arabicPeriod"/>
            </a:pPr>
            <a:endParaRPr lang="en-US" sz="1600" dirty="0"/>
          </a:p>
          <a:p>
            <a:pPr marL="514350" indent="-514350">
              <a:buFont typeface="+mj-lt"/>
              <a:buAutoNum type="arabicPeriod"/>
            </a:pPr>
            <a:r>
              <a:rPr lang="en-US" sz="1600" dirty="0"/>
              <a:t>Test models of evolution</a:t>
            </a:r>
          </a:p>
          <a:p>
            <a:pPr marL="514350" indent="-514350">
              <a:buFont typeface="+mj-lt"/>
              <a:buAutoNum type="arabicPeriod"/>
            </a:pPr>
            <a:endParaRPr lang="en-US" sz="1600" dirty="0"/>
          </a:p>
          <a:p>
            <a:pPr marL="514350" indent="-514350">
              <a:buFont typeface="+mj-lt"/>
              <a:buAutoNum type="arabicPeriod"/>
            </a:pPr>
            <a:r>
              <a:rPr lang="en-US" sz="1600" dirty="0"/>
              <a:t>Build a phylogenetic tree</a:t>
            </a:r>
          </a:p>
          <a:p>
            <a:pPr marL="514350" indent="-514350">
              <a:buFont typeface="+mj-lt"/>
              <a:buAutoNum type="arabicPeriod"/>
            </a:pPr>
            <a:endParaRPr lang="en-US" sz="1600" dirty="0"/>
          </a:p>
          <a:p>
            <a:pPr marL="514350" indent="-514350">
              <a:buFont typeface="+mj-lt"/>
              <a:buAutoNum type="arabicPeriod"/>
            </a:pPr>
            <a:r>
              <a:rPr lang="en-US" sz="1600" dirty="0"/>
              <a:t>Interpret the results</a:t>
            </a:r>
          </a:p>
        </p:txBody>
      </p:sp>
      <p:graphicFrame>
        <p:nvGraphicFramePr>
          <p:cNvPr id="4" name="Table 3">
            <a:extLst>
              <a:ext uri="{FF2B5EF4-FFF2-40B4-BE49-F238E27FC236}">
                <a16:creationId xmlns:a16="http://schemas.microsoft.com/office/drawing/2014/main" id="{F85FA076-0C4C-0DAA-EB77-B0274D7B516F}"/>
              </a:ext>
            </a:extLst>
          </p:cNvPr>
          <p:cNvGraphicFramePr>
            <a:graphicFrameLocks noGrp="1"/>
          </p:cNvGraphicFramePr>
          <p:nvPr>
            <p:extLst>
              <p:ext uri="{D42A27DB-BD31-4B8C-83A1-F6EECF244321}">
                <p14:modId xmlns:p14="http://schemas.microsoft.com/office/powerpoint/2010/main" val="210231419"/>
              </p:ext>
            </p:extLst>
          </p:nvPr>
        </p:nvGraphicFramePr>
        <p:xfrm>
          <a:off x="3776312" y="1507515"/>
          <a:ext cx="8099736" cy="5196702"/>
        </p:xfrm>
        <a:graphic>
          <a:graphicData uri="http://schemas.openxmlformats.org/drawingml/2006/table">
            <a:tbl>
              <a:tblPr/>
              <a:tblGrid>
                <a:gridCol w="2699912">
                  <a:extLst>
                    <a:ext uri="{9D8B030D-6E8A-4147-A177-3AD203B41FA5}">
                      <a16:colId xmlns:a16="http://schemas.microsoft.com/office/drawing/2014/main" val="2104738273"/>
                    </a:ext>
                  </a:extLst>
                </a:gridCol>
                <a:gridCol w="2699912">
                  <a:extLst>
                    <a:ext uri="{9D8B030D-6E8A-4147-A177-3AD203B41FA5}">
                      <a16:colId xmlns:a16="http://schemas.microsoft.com/office/drawing/2014/main" val="3350382285"/>
                    </a:ext>
                  </a:extLst>
                </a:gridCol>
                <a:gridCol w="2699912">
                  <a:extLst>
                    <a:ext uri="{9D8B030D-6E8A-4147-A177-3AD203B41FA5}">
                      <a16:colId xmlns:a16="http://schemas.microsoft.com/office/drawing/2014/main" val="2821230974"/>
                    </a:ext>
                  </a:extLst>
                </a:gridCol>
              </a:tblGrid>
              <a:tr h="492801">
                <a:tc>
                  <a:txBody>
                    <a:bodyPr/>
                    <a:lstStyle/>
                    <a:p>
                      <a:pPr fontAlgn="b"/>
                      <a:r>
                        <a:rPr lang="en-US" sz="1600" b="1">
                          <a:effectLst/>
                        </a:rPr>
                        <a:t>Algorithm/Software Package</a:t>
                      </a:r>
                    </a:p>
                  </a:txBody>
                  <a:tcPr marL="36566" marR="36566" marT="18283" marB="18283"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sz="1600" b="1">
                          <a:effectLst/>
                        </a:rPr>
                        <a:t>Pros</a:t>
                      </a:r>
                    </a:p>
                  </a:txBody>
                  <a:tcPr marL="36566" marR="36566" marT="18283" marB="18283"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sz="1600" b="1">
                          <a:effectLst/>
                        </a:rPr>
                        <a:t>Cons</a:t>
                      </a:r>
                    </a:p>
                  </a:txBody>
                  <a:tcPr marL="36566" marR="36566" marT="18283" marB="18283"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444741012"/>
                  </a:ext>
                </a:extLst>
              </a:tr>
              <a:tr h="1180443">
                <a:tc>
                  <a:txBody>
                    <a:bodyPr/>
                    <a:lstStyle/>
                    <a:p>
                      <a:pPr fontAlgn="base"/>
                      <a:r>
                        <a:rPr lang="en-US" sz="1600">
                          <a:effectLst/>
                        </a:rPr>
                        <a:t>Clustal (Clustal Omega)</a:t>
                      </a:r>
                    </a:p>
                  </a:txBody>
                  <a:tcPr marL="36566" marR="36566" marT="18283" marB="1828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171450" indent="-171450" fontAlgn="base">
                        <a:buFontTx/>
                        <a:buChar char="-"/>
                      </a:pPr>
                      <a:r>
                        <a:rPr lang="en-US" sz="1600" dirty="0">
                          <a:effectLst/>
                        </a:rPr>
                        <a:t>Widely used and well-established</a:t>
                      </a:r>
                    </a:p>
                    <a:p>
                      <a:pPr marL="171450" indent="-171450" fontAlgn="base">
                        <a:buFontTx/>
                        <a:buChar char="-"/>
                      </a:pPr>
                      <a:r>
                        <a:rPr lang="en-US" sz="1600" dirty="0">
                          <a:effectLst/>
                        </a:rPr>
                        <a:t>Can handle large numbers of sequences</a:t>
                      </a:r>
                    </a:p>
                  </a:txBody>
                  <a:tcPr marL="36566" marR="36566" marT="18283" marB="1828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171450" indent="-171450" fontAlgn="base">
                        <a:buFontTx/>
                        <a:buChar char="-"/>
                      </a:pPr>
                      <a:r>
                        <a:rPr lang="en-US" sz="1600" dirty="0">
                          <a:effectLst/>
                        </a:rPr>
                        <a:t>Can be slow for very large alignments</a:t>
                      </a:r>
                    </a:p>
                    <a:p>
                      <a:pPr marL="171450" indent="-171450" fontAlgn="base">
                        <a:buFontTx/>
                        <a:buChar char="-"/>
                      </a:pPr>
                      <a:r>
                        <a:rPr lang="en-US" sz="1600" dirty="0">
                          <a:effectLst/>
                        </a:rPr>
                        <a:t>May not produce the most accurate alignments for certain types of sequences</a:t>
                      </a:r>
                    </a:p>
                  </a:txBody>
                  <a:tcPr marL="36566" marR="36566" marT="18283" marB="1828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248114910"/>
                  </a:ext>
                </a:extLst>
              </a:tr>
              <a:tr h="1409657">
                <a:tc>
                  <a:txBody>
                    <a:bodyPr/>
                    <a:lstStyle/>
                    <a:p>
                      <a:pPr fontAlgn="base"/>
                      <a:r>
                        <a:rPr lang="en-US" sz="1600" dirty="0">
                          <a:effectLst/>
                        </a:rPr>
                        <a:t>MAFFT</a:t>
                      </a:r>
                    </a:p>
                  </a:txBody>
                  <a:tcPr marL="36566" marR="36566" marT="18283" marB="1828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171450" indent="-171450" fontAlgn="base">
                        <a:buFontTx/>
                        <a:buChar char="-"/>
                      </a:pPr>
                      <a:r>
                        <a:rPr lang="en-US" sz="1600" dirty="0">
                          <a:effectLst/>
                        </a:rPr>
                        <a:t>Fast and efficient</a:t>
                      </a:r>
                    </a:p>
                    <a:p>
                      <a:pPr marL="171450" indent="-171450" fontAlgn="base">
                        <a:buFontTx/>
                        <a:buChar char="-"/>
                      </a:pPr>
                      <a:r>
                        <a:rPr lang="en-US" sz="1600" dirty="0">
                          <a:effectLst/>
                        </a:rPr>
                        <a:t>Can handle large numbers of sequences</a:t>
                      </a:r>
                    </a:p>
                    <a:p>
                      <a:pPr marL="171450" indent="-171450" fontAlgn="base">
                        <a:buFontTx/>
                        <a:buChar char="-"/>
                      </a:pPr>
                      <a:r>
                        <a:rPr lang="en-US" sz="1600" dirty="0">
                          <a:effectLst/>
                        </a:rPr>
                        <a:t>Many options and parameters to optimize</a:t>
                      </a:r>
                    </a:p>
                  </a:txBody>
                  <a:tcPr marL="36566" marR="36566" marT="18283" marB="1828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171450" indent="-171450" fontAlgn="base">
                        <a:buFontTx/>
                        <a:buChar char="-"/>
                      </a:pPr>
                      <a:r>
                        <a:rPr lang="en-US" sz="1600" dirty="0">
                          <a:effectLst/>
                        </a:rPr>
                        <a:t>Default settings may not produce the most accurate alignments for certain types of sequences</a:t>
                      </a:r>
                    </a:p>
                    <a:p>
                      <a:pPr marL="171450" indent="-171450" fontAlgn="base">
                        <a:buFontTx/>
                        <a:buChar char="-"/>
                      </a:pPr>
                      <a:r>
                        <a:rPr lang="en-US" sz="1600" dirty="0">
                          <a:effectLst/>
                        </a:rPr>
                        <a:t>Great options but Not so well documented</a:t>
                      </a:r>
                    </a:p>
                  </a:txBody>
                  <a:tcPr marL="36566" marR="36566" marT="18283" marB="1828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4043173994"/>
                  </a:ext>
                </a:extLst>
              </a:tr>
              <a:tr h="722015">
                <a:tc>
                  <a:txBody>
                    <a:bodyPr/>
                    <a:lstStyle/>
                    <a:p>
                      <a:pPr fontAlgn="base"/>
                      <a:r>
                        <a:rPr lang="en-US" sz="1600">
                          <a:effectLst/>
                        </a:rPr>
                        <a:t>MUSCLE</a:t>
                      </a:r>
                    </a:p>
                  </a:txBody>
                  <a:tcPr marL="36566" marR="36566" marT="18283" marB="1828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600" dirty="0">
                          <a:effectLst/>
                        </a:rPr>
                        <a:t>- Fast and efficient</a:t>
                      </a:r>
                    </a:p>
                  </a:txBody>
                  <a:tcPr marL="36566" marR="36566" marT="18283" marB="1828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171450" indent="-171450" fontAlgn="base">
                        <a:buFontTx/>
                        <a:buChar char="-"/>
                      </a:pPr>
                      <a:r>
                        <a:rPr lang="en-US" sz="1600" dirty="0">
                          <a:effectLst/>
                        </a:rPr>
                        <a:t>May not produce the most accurate alignments for certain types of sequences</a:t>
                      </a:r>
                    </a:p>
                  </a:txBody>
                  <a:tcPr marL="36566" marR="36566" marT="18283" marB="1828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688119884"/>
                  </a:ext>
                </a:extLst>
              </a:tr>
              <a:tr h="1180443">
                <a:tc>
                  <a:txBody>
                    <a:bodyPr/>
                    <a:lstStyle/>
                    <a:p>
                      <a:pPr fontAlgn="base"/>
                      <a:r>
                        <a:rPr lang="en-US" sz="1600" dirty="0">
                          <a:effectLst/>
                        </a:rPr>
                        <a:t>T-Coffee</a:t>
                      </a:r>
                    </a:p>
                  </a:txBody>
                  <a:tcPr marL="36566" marR="36566" marT="18283" marB="1828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600" dirty="0">
                          <a:effectLst/>
                        </a:rPr>
                        <a:t>- Can produce high-quality alignments for certain types of sequences</a:t>
                      </a:r>
                    </a:p>
                  </a:txBody>
                  <a:tcPr marL="36566" marR="36566" marT="18283" marB="1828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marL="171450" indent="-171450" fontAlgn="base">
                        <a:buFontTx/>
                        <a:buChar char="-"/>
                      </a:pPr>
                      <a:r>
                        <a:rPr lang="en-US" sz="1600" dirty="0">
                          <a:effectLst/>
                        </a:rPr>
                        <a:t>May be slower than some other algorithms</a:t>
                      </a:r>
                    </a:p>
                    <a:p>
                      <a:pPr marL="171450" indent="-171450" fontAlgn="base">
                        <a:buFontTx/>
                        <a:buChar char="-"/>
                      </a:pPr>
                      <a:r>
                        <a:rPr lang="en-US" sz="1600" dirty="0">
                          <a:effectLst/>
                        </a:rPr>
                        <a:t>May not perform as well for certain types of sequences</a:t>
                      </a:r>
                    </a:p>
                  </a:txBody>
                  <a:tcPr marL="36566" marR="36566" marT="18283" marB="1828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721789956"/>
                  </a:ext>
                </a:extLst>
              </a:tr>
            </a:tbl>
          </a:graphicData>
        </a:graphic>
      </p:graphicFrame>
    </p:spTree>
    <p:extLst>
      <p:ext uri="{BB962C8B-B14F-4D97-AF65-F5344CB8AC3E}">
        <p14:creationId xmlns:p14="http://schemas.microsoft.com/office/powerpoint/2010/main" val="1908616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Phylogenetic inference in 5 simple steps</a:t>
            </a:r>
          </a:p>
        </p:txBody>
      </p:sp>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838201" y="1825625"/>
            <a:ext cx="3571874" cy="4667250"/>
          </a:xfrm>
        </p:spPr>
        <p:txBody>
          <a:bodyPr>
            <a:normAutofit/>
          </a:bodyPr>
          <a:lstStyle/>
          <a:p>
            <a:pPr marL="514350" indent="-514350">
              <a:buFont typeface="+mj-lt"/>
              <a:buAutoNum type="arabicPeriod"/>
            </a:pPr>
            <a:r>
              <a:rPr lang="en-US" sz="1600" dirty="0"/>
              <a:t>Choose your data</a:t>
            </a:r>
          </a:p>
          <a:p>
            <a:pPr marL="514350" indent="-514350">
              <a:buFont typeface="+mj-lt"/>
              <a:buAutoNum type="arabicPeriod"/>
            </a:pPr>
            <a:endParaRPr lang="en-US" sz="1600" dirty="0"/>
          </a:p>
          <a:p>
            <a:pPr marL="514350" indent="-514350">
              <a:buFont typeface="+mj-lt"/>
              <a:buAutoNum type="arabicPeriod"/>
            </a:pPr>
            <a:r>
              <a:rPr lang="en-US" sz="1600" b="1" dirty="0"/>
              <a:t>Align the sequences</a:t>
            </a:r>
          </a:p>
          <a:p>
            <a:pPr marL="514350" indent="-514350">
              <a:buFont typeface="+mj-lt"/>
              <a:buAutoNum type="arabicPeriod"/>
            </a:pPr>
            <a:endParaRPr lang="en-US" sz="1600" dirty="0"/>
          </a:p>
          <a:p>
            <a:pPr marL="514350" indent="-514350">
              <a:buFont typeface="+mj-lt"/>
              <a:buAutoNum type="arabicPeriod"/>
            </a:pPr>
            <a:r>
              <a:rPr lang="en-US" sz="1600" dirty="0"/>
              <a:t>Test models of evolution</a:t>
            </a:r>
          </a:p>
          <a:p>
            <a:pPr marL="514350" indent="-514350">
              <a:buFont typeface="+mj-lt"/>
              <a:buAutoNum type="arabicPeriod"/>
            </a:pPr>
            <a:endParaRPr lang="en-US" sz="1600" dirty="0"/>
          </a:p>
          <a:p>
            <a:pPr marL="514350" indent="-514350">
              <a:buFont typeface="+mj-lt"/>
              <a:buAutoNum type="arabicPeriod"/>
            </a:pPr>
            <a:r>
              <a:rPr lang="en-US" sz="1600" dirty="0"/>
              <a:t>Build a phylogenetic tree</a:t>
            </a:r>
          </a:p>
          <a:p>
            <a:pPr marL="514350" indent="-514350">
              <a:buFont typeface="+mj-lt"/>
              <a:buAutoNum type="arabicPeriod"/>
            </a:pPr>
            <a:endParaRPr lang="en-US" sz="1600" dirty="0"/>
          </a:p>
          <a:p>
            <a:pPr marL="514350" indent="-514350">
              <a:buFont typeface="+mj-lt"/>
              <a:buAutoNum type="arabicPeriod"/>
            </a:pPr>
            <a:r>
              <a:rPr lang="en-US" sz="1600" dirty="0"/>
              <a:t>Interpret the results</a:t>
            </a:r>
          </a:p>
        </p:txBody>
      </p:sp>
      <p:sp>
        <p:nvSpPr>
          <p:cNvPr id="5" name="Content Placeholder 2">
            <a:extLst>
              <a:ext uri="{FF2B5EF4-FFF2-40B4-BE49-F238E27FC236}">
                <a16:creationId xmlns:a16="http://schemas.microsoft.com/office/drawing/2014/main" id="{16A01C14-45CA-B679-5841-5F065E132A23}"/>
              </a:ext>
            </a:extLst>
          </p:cNvPr>
          <p:cNvSpPr txBox="1">
            <a:spLocks/>
          </p:cNvSpPr>
          <p:nvPr/>
        </p:nvSpPr>
        <p:spPr>
          <a:xfrm>
            <a:off x="7076787" y="1825625"/>
            <a:ext cx="1410279" cy="4083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2060"/>
                </a:solidFill>
              </a:rPr>
              <a:t>MAFFT</a:t>
            </a:r>
          </a:p>
          <a:p>
            <a:pPr marL="514350" indent="-514350">
              <a:buFont typeface="+mj-lt"/>
              <a:buAutoNum type="romanLcPeriod"/>
            </a:pPr>
            <a:endParaRPr lang="en-US" sz="2400" dirty="0"/>
          </a:p>
        </p:txBody>
      </p:sp>
      <p:sp>
        <p:nvSpPr>
          <p:cNvPr id="6" name="Content Placeholder 2">
            <a:extLst>
              <a:ext uri="{FF2B5EF4-FFF2-40B4-BE49-F238E27FC236}">
                <a16:creationId xmlns:a16="http://schemas.microsoft.com/office/drawing/2014/main" id="{20EE51D6-8315-1540-8264-38FD9A291878}"/>
              </a:ext>
            </a:extLst>
          </p:cNvPr>
          <p:cNvSpPr txBox="1">
            <a:spLocks/>
          </p:cNvSpPr>
          <p:nvPr/>
        </p:nvSpPr>
        <p:spPr>
          <a:xfrm>
            <a:off x="4609404" y="2412922"/>
            <a:ext cx="6329942" cy="3006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Personal recommendation</a:t>
            </a:r>
          </a:p>
          <a:p>
            <a:pPr marL="0" indent="0">
              <a:buNone/>
            </a:pPr>
            <a:r>
              <a:rPr lang="en-US" sz="2400" dirty="0"/>
              <a:t>Good choice of alignment algorithms</a:t>
            </a:r>
          </a:p>
          <a:p>
            <a:pPr marL="0" indent="0">
              <a:buNone/>
            </a:pPr>
            <a:endParaRPr lang="en-US" sz="2400" dirty="0"/>
          </a:p>
          <a:p>
            <a:pPr marL="0" indent="0">
              <a:buNone/>
            </a:pPr>
            <a:r>
              <a:rPr lang="en-US" sz="2400" dirty="0"/>
              <a:t>Noteworthy methods:</a:t>
            </a:r>
          </a:p>
          <a:p>
            <a:pPr marL="0" indent="0">
              <a:buNone/>
            </a:pPr>
            <a:r>
              <a:rPr lang="en-US" sz="2400" dirty="0"/>
              <a:t>- MAFFT-Homologs</a:t>
            </a:r>
          </a:p>
          <a:p>
            <a:pPr marL="0" indent="0">
              <a:buNone/>
            </a:pPr>
            <a:r>
              <a:rPr lang="en-US" sz="2400" dirty="0"/>
              <a:t>- MAFFT-DASH</a:t>
            </a:r>
          </a:p>
        </p:txBody>
      </p:sp>
    </p:spTree>
    <p:extLst>
      <p:ext uri="{BB962C8B-B14F-4D97-AF65-F5344CB8AC3E}">
        <p14:creationId xmlns:p14="http://schemas.microsoft.com/office/powerpoint/2010/main" val="3679291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Phylogenetic inference in 5 simple steps</a:t>
            </a:r>
          </a:p>
        </p:txBody>
      </p:sp>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838201" y="1825625"/>
            <a:ext cx="3571874" cy="4667250"/>
          </a:xfrm>
        </p:spPr>
        <p:txBody>
          <a:bodyPr>
            <a:normAutofit/>
          </a:bodyPr>
          <a:lstStyle/>
          <a:p>
            <a:pPr marL="514350" indent="-514350">
              <a:buFont typeface="+mj-lt"/>
              <a:buAutoNum type="arabicPeriod"/>
            </a:pPr>
            <a:r>
              <a:rPr lang="en-US" sz="1600" dirty="0"/>
              <a:t>Choose your data</a:t>
            </a:r>
          </a:p>
          <a:p>
            <a:pPr marL="514350" indent="-514350">
              <a:buFont typeface="+mj-lt"/>
              <a:buAutoNum type="arabicPeriod"/>
            </a:pPr>
            <a:endParaRPr lang="en-US" sz="1600" dirty="0"/>
          </a:p>
          <a:p>
            <a:pPr marL="514350" indent="-514350">
              <a:buFont typeface="+mj-lt"/>
              <a:buAutoNum type="arabicPeriod"/>
            </a:pPr>
            <a:r>
              <a:rPr lang="en-US" sz="1600" b="1" dirty="0"/>
              <a:t>Align the sequences</a:t>
            </a:r>
          </a:p>
          <a:p>
            <a:pPr marL="514350" indent="-514350">
              <a:buFont typeface="+mj-lt"/>
              <a:buAutoNum type="arabicPeriod"/>
            </a:pPr>
            <a:endParaRPr lang="en-US" sz="1600" dirty="0"/>
          </a:p>
          <a:p>
            <a:pPr marL="514350" indent="-514350">
              <a:buFont typeface="+mj-lt"/>
              <a:buAutoNum type="arabicPeriod"/>
            </a:pPr>
            <a:r>
              <a:rPr lang="en-US" sz="1600" dirty="0"/>
              <a:t>Test models of evolution</a:t>
            </a:r>
          </a:p>
          <a:p>
            <a:pPr marL="514350" indent="-514350">
              <a:buFont typeface="+mj-lt"/>
              <a:buAutoNum type="arabicPeriod"/>
            </a:pPr>
            <a:endParaRPr lang="en-US" sz="1600" dirty="0"/>
          </a:p>
          <a:p>
            <a:pPr marL="514350" indent="-514350">
              <a:buFont typeface="+mj-lt"/>
              <a:buAutoNum type="arabicPeriod"/>
            </a:pPr>
            <a:r>
              <a:rPr lang="en-US" sz="1600" dirty="0"/>
              <a:t>Build a phylogenetic tree</a:t>
            </a:r>
          </a:p>
          <a:p>
            <a:pPr marL="514350" indent="-514350">
              <a:buFont typeface="+mj-lt"/>
              <a:buAutoNum type="arabicPeriod"/>
            </a:pPr>
            <a:endParaRPr lang="en-US" sz="1600" dirty="0"/>
          </a:p>
          <a:p>
            <a:pPr marL="514350" indent="-514350">
              <a:buFont typeface="+mj-lt"/>
              <a:buAutoNum type="arabicPeriod"/>
            </a:pPr>
            <a:r>
              <a:rPr lang="en-US" sz="1600" dirty="0"/>
              <a:t>Interpret the results</a:t>
            </a:r>
          </a:p>
        </p:txBody>
      </p:sp>
      <p:sp>
        <p:nvSpPr>
          <p:cNvPr id="6" name="Content Placeholder 2">
            <a:extLst>
              <a:ext uri="{FF2B5EF4-FFF2-40B4-BE49-F238E27FC236}">
                <a16:creationId xmlns:a16="http://schemas.microsoft.com/office/drawing/2014/main" id="{20EE51D6-8315-1540-8264-38FD9A291878}"/>
              </a:ext>
            </a:extLst>
          </p:cNvPr>
          <p:cNvSpPr txBox="1">
            <a:spLocks/>
          </p:cNvSpPr>
          <p:nvPr/>
        </p:nvSpPr>
        <p:spPr>
          <a:xfrm>
            <a:off x="4609404" y="2412922"/>
            <a:ext cx="6329942" cy="3006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Compare alignments! </a:t>
            </a:r>
          </a:p>
          <a:p>
            <a:pPr marL="0" indent="0">
              <a:buNone/>
            </a:pPr>
            <a:endParaRPr lang="en-US" sz="2400" dirty="0"/>
          </a:p>
          <a:p>
            <a:pPr marL="0" indent="0">
              <a:buNone/>
            </a:pPr>
            <a:r>
              <a:rPr lang="en-US" sz="2400" dirty="0"/>
              <a:t>E.g., </a:t>
            </a:r>
            <a:r>
              <a:rPr lang="en-US" sz="2400" i="1" dirty="0">
                <a:effectLst/>
                <a:latin typeface="Calibri" panose="020F0502020204030204" pitchFamily="34" charset="0"/>
                <a:ea typeface="Calibri" panose="020F0502020204030204" pitchFamily="34" charset="0"/>
                <a:cs typeface="Times New Roman" panose="02020603050405020304" pitchFamily="18" charset="0"/>
              </a:rPr>
              <a:t>https://github.com/TS404/AlignStat</a:t>
            </a:r>
            <a:endParaRPr lang="en-US" sz="2400" dirty="0"/>
          </a:p>
        </p:txBody>
      </p:sp>
    </p:spTree>
    <p:extLst>
      <p:ext uri="{BB962C8B-B14F-4D97-AF65-F5344CB8AC3E}">
        <p14:creationId xmlns:p14="http://schemas.microsoft.com/office/powerpoint/2010/main" val="938009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Phylogenetic inference in 5 simple steps</a:t>
            </a:r>
          </a:p>
        </p:txBody>
      </p:sp>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838201" y="1825625"/>
            <a:ext cx="3571874" cy="4667250"/>
          </a:xfrm>
        </p:spPr>
        <p:txBody>
          <a:bodyPr>
            <a:normAutofit/>
          </a:bodyPr>
          <a:lstStyle/>
          <a:p>
            <a:pPr marL="514350" indent="-514350">
              <a:buFont typeface="+mj-lt"/>
              <a:buAutoNum type="arabicPeriod"/>
            </a:pPr>
            <a:r>
              <a:rPr lang="en-US" sz="1600" dirty="0"/>
              <a:t>Choose your data</a:t>
            </a:r>
          </a:p>
          <a:p>
            <a:pPr marL="514350" indent="-514350">
              <a:buFont typeface="+mj-lt"/>
              <a:buAutoNum type="arabicPeriod"/>
            </a:pPr>
            <a:endParaRPr lang="en-US" sz="1600" dirty="0"/>
          </a:p>
          <a:p>
            <a:pPr marL="514350" indent="-514350">
              <a:buFont typeface="+mj-lt"/>
              <a:buAutoNum type="arabicPeriod"/>
            </a:pPr>
            <a:r>
              <a:rPr lang="en-US" sz="1600" dirty="0"/>
              <a:t>Align the sequences</a:t>
            </a:r>
          </a:p>
          <a:p>
            <a:pPr marL="514350" indent="-514350">
              <a:buFont typeface="+mj-lt"/>
              <a:buAutoNum type="arabicPeriod"/>
            </a:pPr>
            <a:endParaRPr lang="en-US" sz="1600" dirty="0"/>
          </a:p>
          <a:p>
            <a:pPr marL="514350" indent="-514350">
              <a:buFont typeface="+mj-lt"/>
              <a:buAutoNum type="arabicPeriod"/>
            </a:pPr>
            <a:r>
              <a:rPr lang="en-US" sz="1600" b="1" dirty="0"/>
              <a:t>Test models of evolution</a:t>
            </a:r>
          </a:p>
          <a:p>
            <a:pPr marL="514350" indent="-514350">
              <a:buFont typeface="+mj-lt"/>
              <a:buAutoNum type="arabicPeriod"/>
            </a:pPr>
            <a:endParaRPr lang="en-US" sz="1600" dirty="0"/>
          </a:p>
          <a:p>
            <a:pPr marL="514350" indent="-514350">
              <a:buFont typeface="+mj-lt"/>
              <a:buAutoNum type="arabicPeriod"/>
            </a:pPr>
            <a:r>
              <a:rPr lang="en-US" sz="1600" dirty="0"/>
              <a:t>Build a phylogenetic tree</a:t>
            </a:r>
          </a:p>
          <a:p>
            <a:pPr marL="514350" indent="-514350">
              <a:buFont typeface="+mj-lt"/>
              <a:buAutoNum type="arabicPeriod"/>
            </a:pPr>
            <a:endParaRPr lang="en-US" sz="1600" dirty="0"/>
          </a:p>
          <a:p>
            <a:pPr marL="514350" indent="-514350">
              <a:buFont typeface="+mj-lt"/>
              <a:buAutoNum type="arabicPeriod"/>
            </a:pPr>
            <a:r>
              <a:rPr lang="en-US" sz="1600" dirty="0"/>
              <a:t>Interpret the results</a:t>
            </a:r>
          </a:p>
        </p:txBody>
      </p:sp>
      <p:sp>
        <p:nvSpPr>
          <p:cNvPr id="4" name="Content Placeholder 2">
            <a:extLst>
              <a:ext uri="{FF2B5EF4-FFF2-40B4-BE49-F238E27FC236}">
                <a16:creationId xmlns:a16="http://schemas.microsoft.com/office/drawing/2014/main" id="{14467530-6D33-B994-0E03-D978F3D66611}"/>
              </a:ext>
            </a:extLst>
          </p:cNvPr>
          <p:cNvSpPr txBox="1">
            <a:spLocks/>
          </p:cNvSpPr>
          <p:nvPr/>
        </p:nvSpPr>
        <p:spPr>
          <a:xfrm>
            <a:off x="4410075" y="1825625"/>
            <a:ext cx="6329942" cy="445251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Extremely important!</a:t>
            </a:r>
          </a:p>
          <a:p>
            <a:pPr marL="0" indent="0">
              <a:buNone/>
            </a:pPr>
            <a:endParaRPr lang="en-US" sz="2400" dirty="0"/>
          </a:p>
          <a:p>
            <a:pPr marL="0" indent="0">
              <a:buNone/>
            </a:pPr>
            <a:r>
              <a:rPr lang="en-US" sz="2400" dirty="0">
                <a:solidFill>
                  <a:srgbClr val="C00000"/>
                </a:solidFill>
              </a:rPr>
              <a:t>Wrong model choice = erroneous/biased results</a:t>
            </a:r>
          </a:p>
          <a:p>
            <a:pPr marL="0" indent="0">
              <a:buNone/>
            </a:pPr>
            <a:endParaRPr lang="en-US" sz="2400" dirty="0"/>
          </a:p>
          <a:p>
            <a:pPr marL="0" indent="0">
              <a:buNone/>
            </a:pPr>
            <a:r>
              <a:rPr lang="en-US" sz="2400" dirty="0"/>
              <a:t>Do model testing,</a:t>
            </a:r>
          </a:p>
          <a:p>
            <a:pPr>
              <a:buFontTx/>
              <a:buChar char="-"/>
            </a:pPr>
            <a:r>
              <a:rPr lang="en-US" sz="2400" dirty="0" err="1"/>
              <a:t>jModelTest</a:t>
            </a:r>
            <a:endParaRPr lang="en-US" sz="2400" dirty="0"/>
          </a:p>
          <a:p>
            <a:pPr>
              <a:buFontTx/>
              <a:buChar char="-"/>
            </a:pPr>
            <a:r>
              <a:rPr lang="en-US" sz="2400" dirty="0" err="1"/>
              <a:t>ProtTest</a:t>
            </a:r>
            <a:endParaRPr lang="en-US" sz="2400" dirty="0"/>
          </a:p>
          <a:p>
            <a:pPr>
              <a:buFontTx/>
              <a:buChar char="-"/>
            </a:pPr>
            <a:r>
              <a:rPr lang="en-US" sz="2400" dirty="0" err="1"/>
              <a:t>ModelFinder</a:t>
            </a:r>
            <a:endParaRPr lang="en-US" sz="2400" dirty="0"/>
          </a:p>
          <a:p>
            <a:pPr>
              <a:buFontTx/>
              <a:buChar char="-"/>
            </a:pPr>
            <a:endParaRPr lang="en-US" sz="2400" dirty="0"/>
          </a:p>
          <a:p>
            <a:pPr marL="0" indent="0">
              <a:buNone/>
            </a:pPr>
            <a:r>
              <a:rPr lang="en-US" sz="2400" dirty="0"/>
              <a:t>Some phylogenetics software packages include model testing, i.e., </a:t>
            </a:r>
            <a:r>
              <a:rPr lang="en-US" sz="2400" dirty="0" err="1"/>
              <a:t>IQTree</a:t>
            </a:r>
            <a:endParaRPr lang="en-US" sz="2400" dirty="0"/>
          </a:p>
        </p:txBody>
      </p:sp>
    </p:spTree>
    <p:extLst>
      <p:ext uri="{BB962C8B-B14F-4D97-AF65-F5344CB8AC3E}">
        <p14:creationId xmlns:p14="http://schemas.microsoft.com/office/powerpoint/2010/main" val="2713842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Phylogenetic inference in 5 simple steps</a:t>
            </a:r>
          </a:p>
        </p:txBody>
      </p:sp>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838201" y="1825625"/>
            <a:ext cx="3571874" cy="4667250"/>
          </a:xfrm>
        </p:spPr>
        <p:txBody>
          <a:bodyPr>
            <a:normAutofit/>
          </a:bodyPr>
          <a:lstStyle/>
          <a:p>
            <a:pPr marL="514350" indent="-514350">
              <a:buFont typeface="+mj-lt"/>
              <a:buAutoNum type="arabicPeriod"/>
            </a:pPr>
            <a:r>
              <a:rPr lang="en-US" sz="1600" dirty="0"/>
              <a:t>Choose your data</a:t>
            </a:r>
          </a:p>
          <a:p>
            <a:pPr marL="514350" indent="-514350">
              <a:buFont typeface="+mj-lt"/>
              <a:buAutoNum type="arabicPeriod"/>
            </a:pPr>
            <a:endParaRPr lang="en-US" sz="1600" dirty="0"/>
          </a:p>
          <a:p>
            <a:pPr marL="514350" indent="-514350">
              <a:buFont typeface="+mj-lt"/>
              <a:buAutoNum type="arabicPeriod"/>
            </a:pPr>
            <a:r>
              <a:rPr lang="en-US" sz="1600" dirty="0"/>
              <a:t>Align the sequences</a:t>
            </a:r>
          </a:p>
          <a:p>
            <a:pPr marL="514350" indent="-514350">
              <a:buFont typeface="+mj-lt"/>
              <a:buAutoNum type="arabicPeriod"/>
            </a:pPr>
            <a:endParaRPr lang="en-US" sz="1600" dirty="0"/>
          </a:p>
          <a:p>
            <a:pPr marL="514350" indent="-514350">
              <a:buFont typeface="+mj-lt"/>
              <a:buAutoNum type="arabicPeriod"/>
            </a:pPr>
            <a:r>
              <a:rPr lang="en-US" sz="1600" dirty="0"/>
              <a:t>Test models of evolution</a:t>
            </a:r>
          </a:p>
          <a:p>
            <a:pPr marL="514350" indent="-514350">
              <a:buFont typeface="+mj-lt"/>
              <a:buAutoNum type="arabicPeriod"/>
            </a:pPr>
            <a:endParaRPr lang="en-US" sz="1600" dirty="0"/>
          </a:p>
          <a:p>
            <a:pPr marL="514350" indent="-514350">
              <a:buFont typeface="+mj-lt"/>
              <a:buAutoNum type="arabicPeriod"/>
            </a:pPr>
            <a:r>
              <a:rPr lang="en-US" sz="1600" b="1" dirty="0"/>
              <a:t>Build a phylogenetic tree</a:t>
            </a:r>
          </a:p>
          <a:p>
            <a:pPr marL="514350" indent="-514350">
              <a:buFont typeface="+mj-lt"/>
              <a:buAutoNum type="arabicPeriod"/>
            </a:pPr>
            <a:endParaRPr lang="en-US" sz="1600" dirty="0"/>
          </a:p>
          <a:p>
            <a:pPr marL="514350" indent="-514350">
              <a:buFont typeface="+mj-lt"/>
              <a:buAutoNum type="arabicPeriod"/>
            </a:pPr>
            <a:r>
              <a:rPr lang="en-US" sz="1600" dirty="0"/>
              <a:t>Interpret the results</a:t>
            </a:r>
          </a:p>
        </p:txBody>
      </p:sp>
      <p:sp>
        <p:nvSpPr>
          <p:cNvPr id="4" name="Content Placeholder 2">
            <a:extLst>
              <a:ext uri="{FF2B5EF4-FFF2-40B4-BE49-F238E27FC236}">
                <a16:creationId xmlns:a16="http://schemas.microsoft.com/office/drawing/2014/main" id="{14467530-6D33-B994-0E03-D978F3D66611}"/>
              </a:ext>
            </a:extLst>
          </p:cNvPr>
          <p:cNvSpPr txBox="1">
            <a:spLocks/>
          </p:cNvSpPr>
          <p:nvPr/>
        </p:nvSpPr>
        <p:spPr>
          <a:xfrm>
            <a:off x="4410075" y="1825625"/>
            <a:ext cx="2436774" cy="6387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It’s TREE TIME</a:t>
            </a:r>
          </a:p>
        </p:txBody>
      </p:sp>
      <p:sp>
        <p:nvSpPr>
          <p:cNvPr id="5" name="Content Placeholder 2">
            <a:extLst>
              <a:ext uri="{FF2B5EF4-FFF2-40B4-BE49-F238E27FC236}">
                <a16:creationId xmlns:a16="http://schemas.microsoft.com/office/drawing/2014/main" id="{58FB3987-8160-3BF6-0F71-50345947D32D}"/>
              </a:ext>
            </a:extLst>
          </p:cNvPr>
          <p:cNvSpPr txBox="1">
            <a:spLocks/>
          </p:cNvSpPr>
          <p:nvPr/>
        </p:nvSpPr>
        <p:spPr>
          <a:xfrm>
            <a:off x="4410075" y="2599357"/>
            <a:ext cx="6943724" cy="2507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Several methods and algorithms. Where to start?</a:t>
            </a:r>
          </a:p>
          <a:p>
            <a:pPr marL="0" indent="0">
              <a:buNone/>
            </a:pPr>
            <a:endParaRPr lang="en-US" sz="2400" dirty="0"/>
          </a:p>
          <a:p>
            <a:pPr marL="0" indent="0">
              <a:buNone/>
            </a:pPr>
            <a:r>
              <a:rPr lang="en-US" sz="2400" dirty="0"/>
              <a:t>Choice depends on nature of </a:t>
            </a:r>
            <a:r>
              <a:rPr lang="en-US" sz="2400" dirty="0">
                <a:solidFill>
                  <a:srgbClr val="002060"/>
                </a:solidFill>
              </a:rPr>
              <a:t>DATA</a:t>
            </a:r>
            <a:r>
              <a:rPr lang="en-US" sz="2400" dirty="0"/>
              <a:t> and </a:t>
            </a:r>
            <a:r>
              <a:rPr lang="en-US" sz="2400" dirty="0">
                <a:solidFill>
                  <a:srgbClr val="C00000"/>
                </a:solidFill>
              </a:rPr>
              <a:t>QUESTION</a:t>
            </a:r>
          </a:p>
          <a:p>
            <a:pPr marL="0" indent="0">
              <a:buNone/>
            </a:pPr>
            <a:endParaRPr lang="en-US" sz="2400" dirty="0">
              <a:solidFill>
                <a:srgbClr val="C00000"/>
              </a:solidFill>
            </a:endParaRPr>
          </a:p>
          <a:p>
            <a:pPr marL="0" indent="0">
              <a:buNone/>
            </a:pPr>
            <a:r>
              <a:rPr lang="en-US" sz="2400" dirty="0">
                <a:solidFill>
                  <a:srgbClr val="C00000"/>
                </a:solidFill>
              </a:rPr>
              <a:t>No solution is fit for all scenarios</a:t>
            </a:r>
          </a:p>
        </p:txBody>
      </p:sp>
    </p:spTree>
    <p:extLst>
      <p:ext uri="{BB962C8B-B14F-4D97-AF65-F5344CB8AC3E}">
        <p14:creationId xmlns:p14="http://schemas.microsoft.com/office/powerpoint/2010/main" val="1944492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Phylogenetic inference in 5 simple steps</a:t>
            </a:r>
          </a:p>
        </p:txBody>
      </p:sp>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838201" y="1825625"/>
            <a:ext cx="3571874" cy="4667250"/>
          </a:xfrm>
        </p:spPr>
        <p:txBody>
          <a:bodyPr>
            <a:normAutofit/>
          </a:bodyPr>
          <a:lstStyle/>
          <a:p>
            <a:pPr marL="514350" indent="-514350">
              <a:buFont typeface="+mj-lt"/>
              <a:buAutoNum type="arabicPeriod"/>
            </a:pPr>
            <a:r>
              <a:rPr lang="en-US" sz="1600" dirty="0"/>
              <a:t>Choose your data</a:t>
            </a:r>
          </a:p>
          <a:p>
            <a:pPr marL="514350" indent="-514350">
              <a:buFont typeface="+mj-lt"/>
              <a:buAutoNum type="arabicPeriod"/>
            </a:pPr>
            <a:endParaRPr lang="en-US" sz="1600" dirty="0"/>
          </a:p>
          <a:p>
            <a:pPr marL="514350" indent="-514350">
              <a:buFont typeface="+mj-lt"/>
              <a:buAutoNum type="arabicPeriod"/>
            </a:pPr>
            <a:r>
              <a:rPr lang="en-US" sz="1600" dirty="0"/>
              <a:t>Align the sequences</a:t>
            </a:r>
          </a:p>
          <a:p>
            <a:pPr marL="514350" indent="-514350">
              <a:buFont typeface="+mj-lt"/>
              <a:buAutoNum type="arabicPeriod"/>
            </a:pPr>
            <a:endParaRPr lang="en-US" sz="1600" dirty="0"/>
          </a:p>
          <a:p>
            <a:pPr marL="514350" indent="-514350">
              <a:buFont typeface="+mj-lt"/>
              <a:buAutoNum type="arabicPeriod"/>
            </a:pPr>
            <a:r>
              <a:rPr lang="en-US" sz="1600" dirty="0"/>
              <a:t>Test models of evolution</a:t>
            </a:r>
          </a:p>
          <a:p>
            <a:pPr marL="514350" indent="-514350">
              <a:buFont typeface="+mj-lt"/>
              <a:buAutoNum type="arabicPeriod"/>
            </a:pPr>
            <a:endParaRPr lang="en-US" sz="1600" dirty="0"/>
          </a:p>
          <a:p>
            <a:pPr marL="514350" indent="-514350">
              <a:buFont typeface="+mj-lt"/>
              <a:buAutoNum type="arabicPeriod"/>
            </a:pPr>
            <a:r>
              <a:rPr lang="en-US" sz="1600" b="1" dirty="0"/>
              <a:t>Build a phylogenetic tree</a:t>
            </a:r>
          </a:p>
          <a:p>
            <a:pPr marL="514350" indent="-514350">
              <a:buFont typeface="+mj-lt"/>
              <a:buAutoNum type="arabicPeriod"/>
            </a:pPr>
            <a:endParaRPr lang="en-US" sz="1600" dirty="0"/>
          </a:p>
          <a:p>
            <a:pPr marL="514350" indent="-514350">
              <a:buFont typeface="+mj-lt"/>
              <a:buAutoNum type="arabicPeriod"/>
            </a:pPr>
            <a:r>
              <a:rPr lang="en-US" sz="1600" dirty="0"/>
              <a:t>Interpret the results</a:t>
            </a:r>
          </a:p>
        </p:txBody>
      </p:sp>
      <p:graphicFrame>
        <p:nvGraphicFramePr>
          <p:cNvPr id="6" name="Table 5">
            <a:extLst>
              <a:ext uri="{FF2B5EF4-FFF2-40B4-BE49-F238E27FC236}">
                <a16:creationId xmlns:a16="http://schemas.microsoft.com/office/drawing/2014/main" id="{50EBDF7B-219B-043C-E02C-162F9A830897}"/>
              </a:ext>
            </a:extLst>
          </p:cNvPr>
          <p:cNvGraphicFramePr>
            <a:graphicFrameLocks noGrp="1"/>
          </p:cNvGraphicFramePr>
          <p:nvPr>
            <p:extLst>
              <p:ext uri="{D42A27DB-BD31-4B8C-83A1-F6EECF244321}">
                <p14:modId xmlns:p14="http://schemas.microsoft.com/office/powerpoint/2010/main" val="3005554616"/>
              </p:ext>
            </p:extLst>
          </p:nvPr>
        </p:nvGraphicFramePr>
        <p:xfrm>
          <a:off x="3717307" y="1402916"/>
          <a:ext cx="8129240" cy="4961638"/>
        </p:xfrm>
        <a:graphic>
          <a:graphicData uri="http://schemas.openxmlformats.org/drawingml/2006/table">
            <a:tbl>
              <a:tblPr firstRow="1" firstCol="1" bandRow="1">
                <a:tableStyleId>{073A0DAA-6AF3-43AB-8588-CEC1D06C72B9}</a:tableStyleId>
              </a:tblPr>
              <a:tblGrid>
                <a:gridCol w="1336809">
                  <a:extLst>
                    <a:ext uri="{9D8B030D-6E8A-4147-A177-3AD203B41FA5}">
                      <a16:colId xmlns:a16="http://schemas.microsoft.com/office/drawing/2014/main" val="2122132597"/>
                    </a:ext>
                  </a:extLst>
                </a:gridCol>
                <a:gridCol w="1914887">
                  <a:extLst>
                    <a:ext uri="{9D8B030D-6E8A-4147-A177-3AD203B41FA5}">
                      <a16:colId xmlns:a16="http://schemas.microsoft.com/office/drawing/2014/main" val="2978609602"/>
                    </a:ext>
                  </a:extLst>
                </a:gridCol>
                <a:gridCol w="1625848">
                  <a:extLst>
                    <a:ext uri="{9D8B030D-6E8A-4147-A177-3AD203B41FA5}">
                      <a16:colId xmlns:a16="http://schemas.microsoft.com/office/drawing/2014/main" val="350868931"/>
                    </a:ext>
                  </a:extLst>
                </a:gridCol>
                <a:gridCol w="1625848">
                  <a:extLst>
                    <a:ext uri="{9D8B030D-6E8A-4147-A177-3AD203B41FA5}">
                      <a16:colId xmlns:a16="http://schemas.microsoft.com/office/drawing/2014/main" val="3218001757"/>
                    </a:ext>
                  </a:extLst>
                </a:gridCol>
                <a:gridCol w="1625848">
                  <a:extLst>
                    <a:ext uri="{9D8B030D-6E8A-4147-A177-3AD203B41FA5}">
                      <a16:colId xmlns:a16="http://schemas.microsoft.com/office/drawing/2014/main" val="1135186118"/>
                    </a:ext>
                  </a:extLst>
                </a:gridCol>
              </a:tblGrid>
              <a:tr h="209638">
                <a:tc>
                  <a:txBody>
                    <a:bodyPr/>
                    <a:lstStyle/>
                    <a:p>
                      <a:pPr marL="0" marR="0" algn="ctr">
                        <a:lnSpc>
                          <a:spcPct val="107000"/>
                        </a:lnSpc>
                        <a:spcBef>
                          <a:spcPts val="2400"/>
                        </a:spcBef>
                        <a:spcAft>
                          <a:spcPts val="2400"/>
                        </a:spcAft>
                      </a:pPr>
                      <a:r>
                        <a:rPr lang="en-US" sz="1400" b="1" dirty="0">
                          <a:solidFill>
                            <a:sysClr val="windowText" lastClr="000000"/>
                          </a:solidFill>
                          <a:effectLst/>
                        </a:rPr>
                        <a:t>Algorithm</a:t>
                      </a:r>
                      <a:endParaRPr lang="en-US" sz="1400" b="1"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solidFill>
                      <a:schemeClr val="bg1">
                        <a:lumMod val="65000"/>
                      </a:schemeClr>
                    </a:solidFill>
                  </a:tcPr>
                </a:tc>
                <a:tc>
                  <a:txBody>
                    <a:bodyPr/>
                    <a:lstStyle/>
                    <a:p>
                      <a:pPr marL="0" marR="0" algn="ctr">
                        <a:lnSpc>
                          <a:spcPct val="107000"/>
                        </a:lnSpc>
                        <a:spcBef>
                          <a:spcPts val="2400"/>
                        </a:spcBef>
                        <a:spcAft>
                          <a:spcPts val="2400"/>
                        </a:spcAft>
                      </a:pPr>
                      <a:r>
                        <a:rPr lang="en-US" sz="1400" b="1" dirty="0">
                          <a:solidFill>
                            <a:sysClr val="windowText" lastClr="000000"/>
                          </a:solidFill>
                          <a:effectLst/>
                        </a:rPr>
                        <a:t>Strengths</a:t>
                      </a:r>
                      <a:endParaRPr lang="en-US" sz="1400" b="1"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solidFill>
                      <a:schemeClr val="bg1">
                        <a:lumMod val="65000"/>
                      </a:schemeClr>
                    </a:solidFill>
                  </a:tcPr>
                </a:tc>
                <a:tc>
                  <a:txBody>
                    <a:bodyPr/>
                    <a:lstStyle/>
                    <a:p>
                      <a:pPr marL="0" marR="0" algn="ctr">
                        <a:lnSpc>
                          <a:spcPct val="107000"/>
                        </a:lnSpc>
                        <a:spcBef>
                          <a:spcPts val="2400"/>
                        </a:spcBef>
                        <a:spcAft>
                          <a:spcPts val="2400"/>
                        </a:spcAft>
                      </a:pPr>
                      <a:r>
                        <a:rPr lang="en-US" sz="1400" b="1" dirty="0">
                          <a:solidFill>
                            <a:sysClr val="windowText" lastClr="000000"/>
                          </a:solidFill>
                          <a:effectLst/>
                        </a:rPr>
                        <a:t>Weaknesses</a:t>
                      </a:r>
                      <a:endParaRPr lang="en-US" sz="1400" b="1"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solidFill>
                      <a:schemeClr val="bg1">
                        <a:lumMod val="65000"/>
                      </a:schemeClr>
                    </a:solidFill>
                  </a:tcPr>
                </a:tc>
                <a:tc>
                  <a:txBody>
                    <a:bodyPr/>
                    <a:lstStyle/>
                    <a:p>
                      <a:pPr marL="0" marR="0" algn="ctr">
                        <a:lnSpc>
                          <a:spcPct val="107000"/>
                        </a:lnSpc>
                        <a:spcBef>
                          <a:spcPts val="2400"/>
                        </a:spcBef>
                        <a:spcAft>
                          <a:spcPts val="2400"/>
                        </a:spcAft>
                      </a:pPr>
                      <a:r>
                        <a:rPr lang="en-US" sz="1400" b="1" dirty="0">
                          <a:solidFill>
                            <a:sysClr val="windowText" lastClr="000000"/>
                          </a:solidFill>
                          <a:effectLst/>
                        </a:rPr>
                        <a:t>Best use cases</a:t>
                      </a:r>
                      <a:endParaRPr lang="en-US" sz="1400" b="1"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solidFill>
                      <a:schemeClr val="bg1">
                        <a:lumMod val="65000"/>
                      </a:schemeClr>
                    </a:solidFill>
                  </a:tcPr>
                </a:tc>
                <a:tc>
                  <a:txBody>
                    <a:bodyPr/>
                    <a:lstStyle/>
                    <a:p>
                      <a:pPr marL="0" marR="0" algn="ctr">
                        <a:lnSpc>
                          <a:spcPct val="107000"/>
                        </a:lnSpc>
                        <a:spcBef>
                          <a:spcPts val="2400"/>
                        </a:spcBef>
                        <a:spcAft>
                          <a:spcPts val="2400"/>
                        </a:spcAft>
                      </a:pPr>
                      <a:r>
                        <a:rPr lang="en-US" sz="1400" b="1" dirty="0">
                          <a:solidFill>
                            <a:sysClr val="windowText" lastClr="000000"/>
                          </a:solidFill>
                          <a:effectLst/>
                        </a:rPr>
                        <a:t>Software packages</a:t>
                      </a:r>
                      <a:endParaRPr lang="en-US" sz="1400" b="1"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solidFill>
                      <a:schemeClr val="bg1">
                        <a:lumMod val="65000"/>
                      </a:schemeClr>
                    </a:solidFill>
                  </a:tcPr>
                </a:tc>
                <a:extLst>
                  <a:ext uri="{0D108BD9-81ED-4DB2-BD59-A6C34878D82A}">
                    <a16:rowId xmlns:a16="http://schemas.microsoft.com/office/drawing/2014/main" val="3883121202"/>
                  </a:ext>
                </a:extLst>
              </a:tr>
              <a:tr h="758906">
                <a:tc>
                  <a:txBody>
                    <a:bodyPr/>
                    <a:lstStyle/>
                    <a:p>
                      <a:pPr marL="0" marR="0">
                        <a:lnSpc>
                          <a:spcPct val="107000"/>
                        </a:lnSpc>
                        <a:spcBef>
                          <a:spcPts val="2400"/>
                        </a:spcBef>
                        <a:spcAft>
                          <a:spcPts val="2400"/>
                        </a:spcAft>
                      </a:pPr>
                      <a:r>
                        <a:rPr lang="en-US" sz="1400">
                          <a:solidFill>
                            <a:schemeClr val="tx1"/>
                          </a:solidFill>
                          <a:effectLst/>
                        </a:rPr>
                        <a:t>Bayesian inference</a:t>
                      </a:r>
                      <a:endParaRPr lang="en-US"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solidFill>
                      <a:schemeClr val="bg1">
                        <a:lumMod val="65000"/>
                      </a:schemeClr>
                    </a:solidFill>
                  </a:tcPr>
                </a:tc>
                <a:tc>
                  <a:txBody>
                    <a:bodyPr/>
                    <a:lstStyle/>
                    <a:p>
                      <a:pPr marL="0" marR="0">
                        <a:lnSpc>
                          <a:spcPct val="107000"/>
                        </a:lnSpc>
                        <a:spcBef>
                          <a:spcPts val="2400"/>
                        </a:spcBef>
                        <a:spcAft>
                          <a:spcPts val="2400"/>
                        </a:spcAft>
                      </a:pPr>
                      <a:r>
                        <a:rPr lang="en-US" sz="1400" dirty="0">
                          <a:effectLst/>
                        </a:rPr>
                        <a:t>Can incorporate uncertainty into estimates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tc>
                <a:tc>
                  <a:txBody>
                    <a:bodyPr/>
                    <a:lstStyle/>
                    <a:p>
                      <a:pPr marL="0" marR="0">
                        <a:lnSpc>
                          <a:spcPct val="107000"/>
                        </a:lnSpc>
                        <a:spcBef>
                          <a:spcPts val="2400"/>
                        </a:spcBef>
                        <a:spcAft>
                          <a:spcPts val="2400"/>
                        </a:spcAft>
                      </a:pPr>
                      <a:r>
                        <a:rPr lang="en-US" sz="1400">
                          <a:effectLst/>
                        </a:rPr>
                        <a:t>Computationally intensive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tc>
                <a:tc>
                  <a:txBody>
                    <a:bodyPr/>
                    <a:lstStyle/>
                    <a:p>
                      <a:pPr marL="0" marR="0">
                        <a:lnSpc>
                          <a:spcPct val="107000"/>
                        </a:lnSpc>
                        <a:spcBef>
                          <a:spcPts val="2400"/>
                        </a:spcBef>
                        <a:spcAft>
                          <a:spcPts val="2400"/>
                        </a:spcAft>
                      </a:pPr>
                      <a:r>
                        <a:rPr lang="en-US" sz="1400">
                          <a:effectLst/>
                        </a:rPr>
                        <a:t>Complex or uncertain evolutionary scenarios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tc>
                <a:tc>
                  <a:txBody>
                    <a:bodyPr/>
                    <a:lstStyle/>
                    <a:p>
                      <a:pPr marL="0" marR="0">
                        <a:lnSpc>
                          <a:spcPct val="107000"/>
                        </a:lnSpc>
                        <a:spcBef>
                          <a:spcPts val="2400"/>
                        </a:spcBef>
                        <a:spcAft>
                          <a:spcPts val="2400"/>
                        </a:spcAft>
                      </a:pPr>
                      <a:r>
                        <a:rPr lang="en-US" sz="1400" dirty="0" err="1">
                          <a:effectLst/>
                        </a:rPr>
                        <a:t>MrBayes</a:t>
                      </a:r>
                      <a:r>
                        <a:rPr lang="en-US" sz="1400" dirty="0">
                          <a:effectLst/>
                        </a:rPr>
                        <a:t>, BEAST, </a:t>
                      </a:r>
                      <a:r>
                        <a:rPr lang="en-US" sz="1400" dirty="0" err="1">
                          <a:effectLst/>
                        </a:rPr>
                        <a:t>MCMCtree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tc>
                <a:extLst>
                  <a:ext uri="{0D108BD9-81ED-4DB2-BD59-A6C34878D82A}">
                    <a16:rowId xmlns:a16="http://schemas.microsoft.com/office/drawing/2014/main" val="1080685338"/>
                  </a:ext>
                </a:extLst>
              </a:tr>
              <a:tr h="769037">
                <a:tc>
                  <a:txBody>
                    <a:bodyPr/>
                    <a:lstStyle/>
                    <a:p>
                      <a:pPr marL="0" marR="0">
                        <a:lnSpc>
                          <a:spcPct val="107000"/>
                        </a:lnSpc>
                        <a:spcBef>
                          <a:spcPts val="2400"/>
                        </a:spcBef>
                        <a:spcAft>
                          <a:spcPts val="2400"/>
                        </a:spcAft>
                      </a:pPr>
                      <a:r>
                        <a:rPr lang="en-US" sz="1400" dirty="0">
                          <a:solidFill>
                            <a:schemeClr val="tx1"/>
                          </a:solidFill>
                          <a:effectLst/>
                        </a:rPr>
                        <a:t>Maximum likelihood</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solidFill>
                      <a:schemeClr val="bg1">
                        <a:lumMod val="65000"/>
                      </a:schemeClr>
                    </a:solidFill>
                  </a:tcPr>
                </a:tc>
                <a:tc>
                  <a:txBody>
                    <a:bodyPr/>
                    <a:lstStyle/>
                    <a:p>
                      <a:pPr marL="0" marR="0">
                        <a:lnSpc>
                          <a:spcPct val="107000"/>
                        </a:lnSpc>
                        <a:spcBef>
                          <a:spcPts val="2400"/>
                        </a:spcBef>
                        <a:spcAft>
                          <a:spcPts val="2400"/>
                        </a:spcAft>
                      </a:pPr>
                      <a:r>
                        <a:rPr lang="en-US" sz="1400">
                          <a:effectLst/>
                        </a:rPr>
                        <a:t>Makes precise estimates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tc>
                <a:tc>
                  <a:txBody>
                    <a:bodyPr/>
                    <a:lstStyle/>
                    <a:p>
                      <a:pPr marL="0" marR="0">
                        <a:lnSpc>
                          <a:spcPct val="107000"/>
                        </a:lnSpc>
                        <a:spcBef>
                          <a:spcPts val="2400"/>
                        </a:spcBef>
                        <a:spcAft>
                          <a:spcPts val="2400"/>
                        </a:spcAft>
                      </a:pPr>
                      <a:r>
                        <a:rPr lang="en-US" sz="1400">
                          <a:effectLst/>
                        </a:rPr>
                        <a:t>Sensitive to errors in data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tc>
                <a:tc>
                  <a:txBody>
                    <a:bodyPr/>
                    <a:lstStyle/>
                    <a:p>
                      <a:pPr marL="0" marR="0">
                        <a:lnSpc>
                          <a:spcPct val="107000"/>
                        </a:lnSpc>
                        <a:spcBef>
                          <a:spcPts val="2400"/>
                        </a:spcBef>
                        <a:spcAft>
                          <a:spcPts val="2400"/>
                        </a:spcAft>
                      </a:pPr>
                      <a:r>
                        <a:rPr lang="en-US" sz="1400">
                          <a:effectLst/>
                        </a:rPr>
                        <a:t>Large amounts of data and well-defined evolutionary scenarios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tc>
                <a:tc>
                  <a:txBody>
                    <a:bodyPr/>
                    <a:lstStyle/>
                    <a:p>
                      <a:pPr marL="0" marR="0">
                        <a:lnSpc>
                          <a:spcPct val="107000"/>
                        </a:lnSpc>
                        <a:spcBef>
                          <a:spcPts val="2400"/>
                        </a:spcBef>
                        <a:spcAft>
                          <a:spcPts val="2400"/>
                        </a:spcAft>
                      </a:pPr>
                      <a:r>
                        <a:rPr lang="en-US" sz="1400" dirty="0" err="1">
                          <a:effectLst/>
                        </a:rPr>
                        <a:t>IQTree</a:t>
                      </a:r>
                      <a:r>
                        <a:rPr lang="en-US" sz="1400" dirty="0">
                          <a:effectLst/>
                        </a:rPr>
                        <a:t>, </a:t>
                      </a:r>
                      <a:r>
                        <a:rPr lang="en-US" sz="1400" dirty="0" err="1">
                          <a:effectLst/>
                        </a:rPr>
                        <a:t>RAxML</a:t>
                      </a:r>
                      <a:r>
                        <a:rPr lang="en-US" sz="1400" dirty="0">
                          <a:effectLst/>
                        </a:rPr>
                        <a:t>, </a:t>
                      </a:r>
                      <a:r>
                        <a:rPr lang="en-US" sz="1400" dirty="0" err="1">
                          <a:effectLst/>
                        </a:rPr>
                        <a:t>PhyML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tc>
                <a:extLst>
                  <a:ext uri="{0D108BD9-81ED-4DB2-BD59-A6C34878D82A}">
                    <a16:rowId xmlns:a16="http://schemas.microsoft.com/office/drawing/2014/main" val="2647515270"/>
                  </a:ext>
                </a:extLst>
              </a:tr>
              <a:tr h="758906">
                <a:tc>
                  <a:txBody>
                    <a:bodyPr/>
                    <a:lstStyle/>
                    <a:p>
                      <a:pPr marL="0" marR="0">
                        <a:lnSpc>
                          <a:spcPct val="107000"/>
                        </a:lnSpc>
                        <a:spcBef>
                          <a:spcPts val="2400"/>
                        </a:spcBef>
                        <a:spcAft>
                          <a:spcPts val="2400"/>
                        </a:spcAft>
                      </a:pPr>
                      <a:r>
                        <a:rPr lang="en-US" sz="1400" dirty="0">
                          <a:solidFill>
                            <a:schemeClr val="tx1"/>
                          </a:solidFill>
                          <a:effectLst/>
                        </a:rPr>
                        <a:t>Neighbor-joining</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solidFill>
                      <a:schemeClr val="bg1">
                        <a:lumMod val="65000"/>
                      </a:schemeClr>
                    </a:solidFill>
                  </a:tcPr>
                </a:tc>
                <a:tc>
                  <a:txBody>
                    <a:bodyPr/>
                    <a:lstStyle/>
                    <a:p>
                      <a:pPr marL="0" marR="0">
                        <a:lnSpc>
                          <a:spcPct val="107000"/>
                        </a:lnSpc>
                        <a:spcBef>
                          <a:spcPts val="2400"/>
                        </a:spcBef>
                        <a:spcAft>
                          <a:spcPts val="2400"/>
                        </a:spcAft>
                      </a:pPr>
                      <a:r>
                        <a:rPr lang="en-US" sz="1400">
                          <a:effectLst/>
                        </a:rPr>
                        <a:t>Fast and efficient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tc>
                <a:tc>
                  <a:txBody>
                    <a:bodyPr/>
                    <a:lstStyle/>
                    <a:p>
                      <a:pPr marL="0" marR="0">
                        <a:lnSpc>
                          <a:spcPct val="107000"/>
                        </a:lnSpc>
                        <a:spcBef>
                          <a:spcPts val="2400"/>
                        </a:spcBef>
                        <a:spcAft>
                          <a:spcPts val="2400"/>
                        </a:spcAft>
                      </a:pPr>
                      <a:r>
                        <a:rPr lang="en-US" sz="1400">
                          <a:effectLst/>
                        </a:rPr>
                        <a:t>Less accurate for complex evolutionary scenarios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tc>
                <a:tc>
                  <a:txBody>
                    <a:bodyPr/>
                    <a:lstStyle/>
                    <a:p>
                      <a:pPr marL="0" marR="0">
                        <a:lnSpc>
                          <a:spcPct val="107000"/>
                        </a:lnSpc>
                        <a:spcBef>
                          <a:spcPts val="2400"/>
                        </a:spcBef>
                        <a:spcAft>
                          <a:spcPts val="2400"/>
                        </a:spcAft>
                      </a:pPr>
                      <a:r>
                        <a:rPr lang="en-US" sz="1400" dirty="0">
                          <a:effectLst/>
                        </a:rPr>
                        <a:t>Large phylogenies quickly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tc>
                <a:tc>
                  <a:txBody>
                    <a:bodyPr/>
                    <a:lstStyle/>
                    <a:p>
                      <a:pPr marL="0" marR="0">
                        <a:lnSpc>
                          <a:spcPct val="107000"/>
                        </a:lnSpc>
                        <a:spcBef>
                          <a:spcPts val="2400"/>
                        </a:spcBef>
                        <a:spcAft>
                          <a:spcPts val="2400"/>
                        </a:spcAft>
                      </a:pPr>
                      <a:r>
                        <a:rPr lang="en-US" sz="1400">
                          <a:effectLst/>
                        </a:rPr>
                        <a:t>ClustalW, MEGA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tc>
                <a:extLst>
                  <a:ext uri="{0D108BD9-81ED-4DB2-BD59-A6C34878D82A}">
                    <a16:rowId xmlns:a16="http://schemas.microsoft.com/office/drawing/2014/main" val="72373959"/>
                  </a:ext>
                </a:extLst>
              </a:tr>
              <a:tr h="950754">
                <a:tc>
                  <a:txBody>
                    <a:bodyPr/>
                    <a:lstStyle/>
                    <a:p>
                      <a:pPr marL="0" marR="0">
                        <a:lnSpc>
                          <a:spcPct val="107000"/>
                        </a:lnSpc>
                        <a:spcBef>
                          <a:spcPts val="2400"/>
                        </a:spcBef>
                        <a:spcAft>
                          <a:spcPts val="2400"/>
                        </a:spcAft>
                      </a:pPr>
                      <a:r>
                        <a:rPr lang="en-US" sz="1400" dirty="0">
                          <a:solidFill>
                            <a:schemeClr val="tx1"/>
                          </a:solidFill>
                          <a:effectLst/>
                        </a:rPr>
                        <a:t>Maximum parsimony</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solidFill>
                      <a:schemeClr val="bg1">
                        <a:lumMod val="65000"/>
                      </a:schemeClr>
                    </a:solidFill>
                  </a:tcPr>
                </a:tc>
                <a:tc>
                  <a:txBody>
                    <a:bodyPr/>
                    <a:lstStyle/>
                    <a:p>
                      <a:pPr marL="0" marR="0">
                        <a:lnSpc>
                          <a:spcPct val="107000"/>
                        </a:lnSpc>
                        <a:spcBef>
                          <a:spcPts val="2400"/>
                        </a:spcBef>
                        <a:spcAft>
                          <a:spcPts val="2400"/>
                        </a:spcAft>
                      </a:pPr>
                      <a:r>
                        <a:rPr lang="en-US" sz="1400">
                          <a:effectLst/>
                        </a:rPr>
                        <a:t>Less sensitive to errors in data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tc>
                <a:tc>
                  <a:txBody>
                    <a:bodyPr/>
                    <a:lstStyle/>
                    <a:p>
                      <a:pPr marL="0" marR="0">
                        <a:lnSpc>
                          <a:spcPct val="107000"/>
                        </a:lnSpc>
                        <a:spcBef>
                          <a:spcPts val="2400"/>
                        </a:spcBef>
                        <a:spcAft>
                          <a:spcPts val="2400"/>
                        </a:spcAft>
                      </a:pPr>
                      <a:r>
                        <a:rPr lang="en-US" sz="1400">
                          <a:effectLst/>
                        </a:rPr>
                        <a:t>Less accurate for large amounts of data or well-defined evolutionary scenarios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tc>
                <a:tc>
                  <a:txBody>
                    <a:bodyPr/>
                    <a:lstStyle/>
                    <a:p>
                      <a:pPr marL="0" marR="0">
                        <a:lnSpc>
                          <a:spcPct val="107000"/>
                        </a:lnSpc>
                        <a:spcBef>
                          <a:spcPts val="2400"/>
                        </a:spcBef>
                        <a:spcAft>
                          <a:spcPts val="2400"/>
                        </a:spcAft>
                      </a:pPr>
                      <a:r>
                        <a:rPr lang="en-US" sz="1400">
                          <a:effectLst/>
                        </a:rPr>
                        <a:t>Noisy or missing data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tc>
                <a:tc>
                  <a:txBody>
                    <a:bodyPr/>
                    <a:lstStyle/>
                    <a:p>
                      <a:pPr marL="0" marR="0">
                        <a:lnSpc>
                          <a:spcPct val="107000"/>
                        </a:lnSpc>
                        <a:spcBef>
                          <a:spcPts val="2400"/>
                        </a:spcBef>
                        <a:spcAft>
                          <a:spcPts val="2400"/>
                        </a:spcAft>
                      </a:pPr>
                      <a:r>
                        <a:rPr lang="en-US" sz="1400">
                          <a:effectLst/>
                        </a:rPr>
                        <a:t>PAUP*, PHYLIP</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tc>
                <a:extLst>
                  <a:ext uri="{0D108BD9-81ED-4DB2-BD59-A6C34878D82A}">
                    <a16:rowId xmlns:a16="http://schemas.microsoft.com/office/drawing/2014/main" val="2629825048"/>
                  </a:ext>
                </a:extLst>
              </a:tr>
              <a:tr h="758906">
                <a:tc>
                  <a:txBody>
                    <a:bodyPr/>
                    <a:lstStyle/>
                    <a:p>
                      <a:pPr marL="0" marR="0">
                        <a:lnSpc>
                          <a:spcPct val="107000"/>
                        </a:lnSpc>
                        <a:spcBef>
                          <a:spcPts val="2400"/>
                        </a:spcBef>
                        <a:spcAft>
                          <a:spcPts val="2400"/>
                        </a:spcAft>
                      </a:pPr>
                      <a:r>
                        <a:rPr lang="en-US" sz="1400" dirty="0">
                          <a:solidFill>
                            <a:schemeClr val="tx1"/>
                          </a:solidFill>
                          <a:effectLst/>
                        </a:rPr>
                        <a:t>UPGMA</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solidFill>
                      <a:schemeClr val="bg1">
                        <a:lumMod val="65000"/>
                      </a:schemeClr>
                    </a:solidFill>
                  </a:tcPr>
                </a:tc>
                <a:tc>
                  <a:txBody>
                    <a:bodyPr/>
                    <a:lstStyle/>
                    <a:p>
                      <a:pPr marL="0" marR="0">
                        <a:lnSpc>
                          <a:spcPct val="107000"/>
                        </a:lnSpc>
                        <a:spcBef>
                          <a:spcPts val="2400"/>
                        </a:spcBef>
                        <a:spcAft>
                          <a:spcPts val="2400"/>
                        </a:spcAft>
                      </a:pPr>
                      <a:r>
                        <a:rPr lang="en-US" sz="1400">
                          <a:effectLst/>
                        </a:rPr>
                        <a:t>Fast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tc>
                <a:tc>
                  <a:txBody>
                    <a:bodyPr/>
                    <a:lstStyle/>
                    <a:p>
                      <a:pPr marL="0" marR="0">
                        <a:lnSpc>
                          <a:spcPct val="107000"/>
                        </a:lnSpc>
                        <a:spcBef>
                          <a:spcPts val="2400"/>
                        </a:spcBef>
                        <a:spcAft>
                          <a:spcPts val="2400"/>
                        </a:spcAft>
                      </a:pPr>
                      <a:r>
                        <a:rPr lang="en-US" sz="1400" dirty="0">
                          <a:effectLst/>
                        </a:rPr>
                        <a:t>Less accurate for complex evolutionary scenarios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tc>
                <a:tc>
                  <a:txBody>
                    <a:bodyPr/>
                    <a:lstStyle/>
                    <a:p>
                      <a:pPr marL="0" marR="0">
                        <a:lnSpc>
                          <a:spcPct val="107000"/>
                        </a:lnSpc>
                        <a:spcBef>
                          <a:spcPts val="2400"/>
                        </a:spcBef>
                        <a:spcAft>
                          <a:spcPts val="2400"/>
                        </a:spcAft>
                      </a:pPr>
                      <a:r>
                        <a:rPr lang="en-US" sz="1400" dirty="0">
                          <a:effectLst/>
                        </a:rPr>
                        <a:t>Large phylogenies quickly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tc>
                <a:tc>
                  <a:txBody>
                    <a:bodyPr/>
                    <a:lstStyle/>
                    <a:p>
                      <a:pPr marL="0" marR="0">
                        <a:lnSpc>
                          <a:spcPct val="107000"/>
                        </a:lnSpc>
                        <a:spcBef>
                          <a:spcPts val="2400"/>
                        </a:spcBef>
                        <a:spcAft>
                          <a:spcPts val="2400"/>
                        </a:spcAft>
                      </a:pPr>
                      <a:r>
                        <a:rPr lang="en-US" sz="1400" dirty="0">
                          <a:effectLst/>
                        </a:rPr>
                        <a:t>PHYLIP</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6114" marR="46114" marT="0" marB="0"/>
                </a:tc>
                <a:extLst>
                  <a:ext uri="{0D108BD9-81ED-4DB2-BD59-A6C34878D82A}">
                    <a16:rowId xmlns:a16="http://schemas.microsoft.com/office/drawing/2014/main" val="1329364042"/>
                  </a:ext>
                </a:extLst>
              </a:tr>
            </a:tbl>
          </a:graphicData>
        </a:graphic>
      </p:graphicFrame>
    </p:spTree>
    <p:extLst>
      <p:ext uri="{BB962C8B-B14F-4D97-AF65-F5344CB8AC3E}">
        <p14:creationId xmlns:p14="http://schemas.microsoft.com/office/powerpoint/2010/main" val="3683630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Phylogenetic inference in 5 simple steps</a:t>
            </a:r>
          </a:p>
        </p:txBody>
      </p:sp>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838201" y="1825625"/>
            <a:ext cx="3571874" cy="4667250"/>
          </a:xfrm>
        </p:spPr>
        <p:txBody>
          <a:bodyPr>
            <a:normAutofit/>
          </a:bodyPr>
          <a:lstStyle/>
          <a:p>
            <a:pPr marL="514350" indent="-514350">
              <a:buFont typeface="+mj-lt"/>
              <a:buAutoNum type="arabicPeriod"/>
            </a:pPr>
            <a:r>
              <a:rPr lang="en-US" sz="1600" dirty="0"/>
              <a:t>Choose your data</a:t>
            </a:r>
          </a:p>
          <a:p>
            <a:pPr marL="514350" indent="-514350">
              <a:buFont typeface="+mj-lt"/>
              <a:buAutoNum type="arabicPeriod"/>
            </a:pPr>
            <a:endParaRPr lang="en-US" sz="1600" dirty="0"/>
          </a:p>
          <a:p>
            <a:pPr marL="514350" indent="-514350">
              <a:buFont typeface="+mj-lt"/>
              <a:buAutoNum type="arabicPeriod"/>
            </a:pPr>
            <a:r>
              <a:rPr lang="en-US" sz="1600" dirty="0"/>
              <a:t>Align the sequences</a:t>
            </a:r>
          </a:p>
          <a:p>
            <a:pPr marL="514350" indent="-514350">
              <a:buFont typeface="+mj-lt"/>
              <a:buAutoNum type="arabicPeriod"/>
            </a:pPr>
            <a:endParaRPr lang="en-US" sz="1600" dirty="0"/>
          </a:p>
          <a:p>
            <a:pPr marL="514350" indent="-514350">
              <a:buFont typeface="+mj-lt"/>
              <a:buAutoNum type="arabicPeriod"/>
            </a:pPr>
            <a:r>
              <a:rPr lang="en-US" sz="1600" dirty="0"/>
              <a:t>Test models of evolution</a:t>
            </a:r>
          </a:p>
          <a:p>
            <a:pPr marL="514350" indent="-514350">
              <a:buFont typeface="+mj-lt"/>
              <a:buAutoNum type="arabicPeriod"/>
            </a:pPr>
            <a:endParaRPr lang="en-US" sz="1600" dirty="0"/>
          </a:p>
          <a:p>
            <a:pPr marL="514350" indent="-514350">
              <a:buFont typeface="+mj-lt"/>
              <a:buAutoNum type="arabicPeriod"/>
            </a:pPr>
            <a:r>
              <a:rPr lang="en-US" sz="1600" dirty="0"/>
              <a:t>Build a phylogenetic tree</a:t>
            </a:r>
          </a:p>
          <a:p>
            <a:pPr marL="514350" indent="-514350">
              <a:buFont typeface="+mj-lt"/>
              <a:buAutoNum type="arabicPeriod"/>
            </a:pPr>
            <a:endParaRPr lang="en-US" sz="1600" dirty="0"/>
          </a:p>
          <a:p>
            <a:pPr marL="514350" indent="-514350">
              <a:buFont typeface="+mj-lt"/>
              <a:buAutoNum type="arabicPeriod"/>
            </a:pPr>
            <a:r>
              <a:rPr lang="en-US" sz="1600" b="1" dirty="0"/>
              <a:t>Interpret the results</a:t>
            </a:r>
          </a:p>
        </p:txBody>
      </p:sp>
      <p:sp>
        <p:nvSpPr>
          <p:cNvPr id="4" name="Content Placeholder 2">
            <a:extLst>
              <a:ext uri="{FF2B5EF4-FFF2-40B4-BE49-F238E27FC236}">
                <a16:creationId xmlns:a16="http://schemas.microsoft.com/office/drawing/2014/main" id="{78FDE849-7582-F36D-3CA5-22F832419A4C}"/>
              </a:ext>
            </a:extLst>
          </p:cNvPr>
          <p:cNvSpPr txBox="1">
            <a:spLocks/>
          </p:cNvSpPr>
          <p:nvPr/>
        </p:nvSpPr>
        <p:spPr>
          <a:xfrm>
            <a:off x="4410072" y="1869874"/>
            <a:ext cx="5849047" cy="4269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I. 	Look at the tree topology</a:t>
            </a:r>
          </a:p>
        </p:txBody>
      </p:sp>
      <p:sp>
        <p:nvSpPr>
          <p:cNvPr id="5" name="Content Placeholder 2">
            <a:extLst>
              <a:ext uri="{FF2B5EF4-FFF2-40B4-BE49-F238E27FC236}">
                <a16:creationId xmlns:a16="http://schemas.microsoft.com/office/drawing/2014/main" id="{2B3F0993-21F8-2AD9-8F89-6E2B00BE8444}"/>
              </a:ext>
            </a:extLst>
          </p:cNvPr>
          <p:cNvSpPr txBox="1">
            <a:spLocks/>
          </p:cNvSpPr>
          <p:nvPr/>
        </p:nvSpPr>
        <p:spPr>
          <a:xfrm>
            <a:off x="4410074" y="2375207"/>
            <a:ext cx="5849047" cy="4269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II. 	Identify the root of the tree</a:t>
            </a:r>
          </a:p>
        </p:txBody>
      </p:sp>
      <p:sp>
        <p:nvSpPr>
          <p:cNvPr id="7" name="Content Placeholder 2">
            <a:extLst>
              <a:ext uri="{FF2B5EF4-FFF2-40B4-BE49-F238E27FC236}">
                <a16:creationId xmlns:a16="http://schemas.microsoft.com/office/drawing/2014/main" id="{350FD510-5F4A-7ADD-1E43-F496E26E32C8}"/>
              </a:ext>
            </a:extLst>
          </p:cNvPr>
          <p:cNvSpPr txBox="1">
            <a:spLocks/>
          </p:cNvSpPr>
          <p:nvPr/>
        </p:nvSpPr>
        <p:spPr>
          <a:xfrm>
            <a:off x="4410073" y="2880895"/>
            <a:ext cx="5849047" cy="4269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III. 	Look for monophyletic groups</a:t>
            </a:r>
          </a:p>
        </p:txBody>
      </p:sp>
      <p:sp>
        <p:nvSpPr>
          <p:cNvPr id="8" name="Content Placeholder 2">
            <a:extLst>
              <a:ext uri="{FF2B5EF4-FFF2-40B4-BE49-F238E27FC236}">
                <a16:creationId xmlns:a16="http://schemas.microsoft.com/office/drawing/2014/main" id="{885783E7-F17C-D5F9-4DB2-27E90A151F45}"/>
              </a:ext>
            </a:extLst>
          </p:cNvPr>
          <p:cNvSpPr txBox="1">
            <a:spLocks/>
          </p:cNvSpPr>
          <p:nvPr/>
        </p:nvSpPr>
        <p:spPr>
          <a:xfrm>
            <a:off x="4410074" y="3416153"/>
            <a:ext cx="5849047" cy="4269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IV. 	Identify the branches</a:t>
            </a:r>
          </a:p>
        </p:txBody>
      </p:sp>
      <p:sp>
        <p:nvSpPr>
          <p:cNvPr id="9" name="Content Placeholder 2">
            <a:extLst>
              <a:ext uri="{FF2B5EF4-FFF2-40B4-BE49-F238E27FC236}">
                <a16:creationId xmlns:a16="http://schemas.microsoft.com/office/drawing/2014/main" id="{BA78C716-C042-5F96-6D35-3017C5DBB66C}"/>
              </a:ext>
            </a:extLst>
          </p:cNvPr>
          <p:cNvSpPr txBox="1">
            <a:spLocks/>
          </p:cNvSpPr>
          <p:nvPr/>
        </p:nvSpPr>
        <p:spPr>
          <a:xfrm>
            <a:off x="4410072" y="3936165"/>
            <a:ext cx="5849047" cy="4269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V. 	Look for bootstrap values</a:t>
            </a:r>
          </a:p>
        </p:txBody>
      </p:sp>
    </p:spTree>
    <p:extLst>
      <p:ext uri="{BB962C8B-B14F-4D97-AF65-F5344CB8AC3E}">
        <p14:creationId xmlns:p14="http://schemas.microsoft.com/office/powerpoint/2010/main" val="894806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So I have a phylogeny… now what?</a:t>
            </a:r>
          </a:p>
        </p:txBody>
      </p:sp>
    </p:spTree>
    <p:extLst>
      <p:ext uri="{BB962C8B-B14F-4D97-AF65-F5344CB8AC3E}">
        <p14:creationId xmlns:p14="http://schemas.microsoft.com/office/powerpoint/2010/main" val="22413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So I have a phylogeny… now what?</a:t>
            </a:r>
          </a:p>
        </p:txBody>
      </p:sp>
      <p:sp>
        <p:nvSpPr>
          <p:cNvPr id="11" name="Content Placeholder 2">
            <a:extLst>
              <a:ext uri="{FF2B5EF4-FFF2-40B4-BE49-F238E27FC236}">
                <a16:creationId xmlns:a16="http://schemas.microsoft.com/office/drawing/2014/main" id="{AA6030C3-9C8A-DD95-83C4-E6C57B70F0D8}"/>
              </a:ext>
            </a:extLst>
          </p:cNvPr>
          <p:cNvSpPr txBox="1">
            <a:spLocks/>
          </p:cNvSpPr>
          <p:nvPr/>
        </p:nvSpPr>
        <p:spPr>
          <a:xfrm>
            <a:off x="1109199" y="1882180"/>
            <a:ext cx="2133326" cy="803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FF0000"/>
                </a:solidFill>
              </a:rPr>
              <a:t>Molecular clock analyses / Divergence time estimation</a:t>
            </a:r>
          </a:p>
          <a:p>
            <a:pPr marL="0" indent="0">
              <a:buFont typeface="Arial" panose="020B0604020202020204" pitchFamily="34" charset="0"/>
              <a:buNone/>
            </a:pPr>
            <a:endParaRPr lang="en-US" sz="1800" dirty="0">
              <a:solidFill>
                <a:srgbClr val="FF0000"/>
              </a:solidFill>
            </a:endParaRPr>
          </a:p>
        </p:txBody>
      </p:sp>
      <p:sp>
        <p:nvSpPr>
          <p:cNvPr id="12" name="Content Placeholder 2">
            <a:extLst>
              <a:ext uri="{FF2B5EF4-FFF2-40B4-BE49-F238E27FC236}">
                <a16:creationId xmlns:a16="http://schemas.microsoft.com/office/drawing/2014/main" id="{5FE39586-B5B4-1861-D996-E3FF3C7E55D1}"/>
              </a:ext>
            </a:extLst>
          </p:cNvPr>
          <p:cNvSpPr txBox="1">
            <a:spLocks/>
          </p:cNvSpPr>
          <p:nvPr/>
        </p:nvSpPr>
        <p:spPr>
          <a:xfrm>
            <a:off x="4023460" y="1883735"/>
            <a:ext cx="2133326" cy="803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FF0000"/>
                </a:solidFill>
              </a:rPr>
              <a:t>Ancestral State Reconstruction</a:t>
            </a:r>
          </a:p>
        </p:txBody>
      </p:sp>
      <p:sp>
        <p:nvSpPr>
          <p:cNvPr id="13" name="Content Placeholder 2">
            <a:extLst>
              <a:ext uri="{FF2B5EF4-FFF2-40B4-BE49-F238E27FC236}">
                <a16:creationId xmlns:a16="http://schemas.microsoft.com/office/drawing/2014/main" id="{1B17CE59-8121-AABE-F424-5B12407BEA1D}"/>
              </a:ext>
            </a:extLst>
          </p:cNvPr>
          <p:cNvSpPr txBox="1">
            <a:spLocks/>
          </p:cNvSpPr>
          <p:nvPr/>
        </p:nvSpPr>
        <p:spPr>
          <a:xfrm>
            <a:off x="6751109" y="1882180"/>
            <a:ext cx="2133326" cy="803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FF0000"/>
                </a:solidFill>
              </a:rPr>
              <a:t>Phylogenetic Regression</a:t>
            </a:r>
          </a:p>
        </p:txBody>
      </p:sp>
      <p:sp>
        <p:nvSpPr>
          <p:cNvPr id="14" name="Content Placeholder 2">
            <a:extLst>
              <a:ext uri="{FF2B5EF4-FFF2-40B4-BE49-F238E27FC236}">
                <a16:creationId xmlns:a16="http://schemas.microsoft.com/office/drawing/2014/main" id="{54F3ECBD-2B11-B3DC-4765-692832E4B8C9}"/>
              </a:ext>
            </a:extLst>
          </p:cNvPr>
          <p:cNvSpPr txBox="1">
            <a:spLocks/>
          </p:cNvSpPr>
          <p:nvPr/>
        </p:nvSpPr>
        <p:spPr>
          <a:xfrm>
            <a:off x="9220474" y="1885679"/>
            <a:ext cx="2133326" cy="803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FF0000"/>
                </a:solidFill>
              </a:rPr>
              <a:t>Phylogenetic Signal Analysis</a:t>
            </a:r>
          </a:p>
        </p:txBody>
      </p:sp>
      <p:sp>
        <p:nvSpPr>
          <p:cNvPr id="19" name="Content Placeholder 2">
            <a:extLst>
              <a:ext uri="{FF2B5EF4-FFF2-40B4-BE49-F238E27FC236}">
                <a16:creationId xmlns:a16="http://schemas.microsoft.com/office/drawing/2014/main" id="{2EBAC6C0-3193-C8E5-EEB0-F047C5519730}"/>
              </a:ext>
            </a:extLst>
          </p:cNvPr>
          <p:cNvSpPr txBox="1">
            <a:spLocks/>
          </p:cNvSpPr>
          <p:nvPr/>
        </p:nvSpPr>
        <p:spPr>
          <a:xfrm>
            <a:off x="2380438" y="4446742"/>
            <a:ext cx="2133326" cy="803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FF0000"/>
                </a:solidFill>
              </a:rPr>
              <a:t>Phylogenetic PCA</a:t>
            </a:r>
          </a:p>
        </p:txBody>
      </p:sp>
      <p:sp>
        <p:nvSpPr>
          <p:cNvPr id="20" name="Content Placeholder 2">
            <a:extLst>
              <a:ext uri="{FF2B5EF4-FFF2-40B4-BE49-F238E27FC236}">
                <a16:creationId xmlns:a16="http://schemas.microsoft.com/office/drawing/2014/main" id="{C30F500B-E258-F45C-BC22-DC9C21993CFF}"/>
              </a:ext>
            </a:extLst>
          </p:cNvPr>
          <p:cNvSpPr txBox="1">
            <a:spLocks/>
          </p:cNvSpPr>
          <p:nvPr/>
        </p:nvSpPr>
        <p:spPr>
          <a:xfrm>
            <a:off x="5294699" y="4446742"/>
            <a:ext cx="2133326" cy="803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FF0000"/>
                </a:solidFill>
              </a:rPr>
              <a:t>Diversification Analyses</a:t>
            </a:r>
          </a:p>
        </p:txBody>
      </p:sp>
      <p:sp>
        <p:nvSpPr>
          <p:cNvPr id="21" name="Content Placeholder 2">
            <a:extLst>
              <a:ext uri="{FF2B5EF4-FFF2-40B4-BE49-F238E27FC236}">
                <a16:creationId xmlns:a16="http://schemas.microsoft.com/office/drawing/2014/main" id="{89BE2723-2A1F-FD4C-D7AE-C72714FF32BA}"/>
              </a:ext>
            </a:extLst>
          </p:cNvPr>
          <p:cNvSpPr txBox="1">
            <a:spLocks/>
          </p:cNvSpPr>
          <p:nvPr/>
        </p:nvSpPr>
        <p:spPr>
          <a:xfrm>
            <a:off x="7848453" y="4446742"/>
            <a:ext cx="2133326" cy="803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FF0000"/>
                </a:solidFill>
              </a:rPr>
              <a:t>Phylogenetic Mixed Models</a:t>
            </a:r>
          </a:p>
        </p:txBody>
      </p:sp>
      <p:sp>
        <p:nvSpPr>
          <p:cNvPr id="22" name="Content Placeholder 2">
            <a:extLst>
              <a:ext uri="{FF2B5EF4-FFF2-40B4-BE49-F238E27FC236}">
                <a16:creationId xmlns:a16="http://schemas.microsoft.com/office/drawing/2014/main" id="{FAFC3D02-60BA-22F0-648E-30BC78BCE209}"/>
              </a:ext>
            </a:extLst>
          </p:cNvPr>
          <p:cNvSpPr txBox="1">
            <a:spLocks/>
          </p:cNvSpPr>
          <p:nvPr/>
        </p:nvSpPr>
        <p:spPr>
          <a:xfrm>
            <a:off x="1109199" y="2911759"/>
            <a:ext cx="1879328" cy="5172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E.g., BEAST, PAML</a:t>
            </a:r>
          </a:p>
        </p:txBody>
      </p:sp>
      <p:sp>
        <p:nvSpPr>
          <p:cNvPr id="23" name="Content Placeholder 2">
            <a:extLst>
              <a:ext uri="{FF2B5EF4-FFF2-40B4-BE49-F238E27FC236}">
                <a16:creationId xmlns:a16="http://schemas.microsoft.com/office/drawing/2014/main" id="{662AE1CB-9D13-55A1-A66E-1E51140B52F5}"/>
              </a:ext>
            </a:extLst>
          </p:cNvPr>
          <p:cNvSpPr txBox="1">
            <a:spLocks/>
          </p:cNvSpPr>
          <p:nvPr/>
        </p:nvSpPr>
        <p:spPr>
          <a:xfrm>
            <a:off x="4023460" y="2551473"/>
            <a:ext cx="1879328" cy="5172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E.g., </a:t>
            </a:r>
            <a:r>
              <a:rPr lang="en-US" sz="1800" dirty="0" err="1"/>
              <a:t>HyPhy</a:t>
            </a:r>
            <a:r>
              <a:rPr lang="en-US" sz="1800" dirty="0"/>
              <a:t>, RASP4, Mesquite</a:t>
            </a:r>
          </a:p>
        </p:txBody>
      </p:sp>
      <p:sp>
        <p:nvSpPr>
          <p:cNvPr id="24" name="Content Placeholder 2">
            <a:extLst>
              <a:ext uri="{FF2B5EF4-FFF2-40B4-BE49-F238E27FC236}">
                <a16:creationId xmlns:a16="http://schemas.microsoft.com/office/drawing/2014/main" id="{C176DBC0-3DC9-9542-E08A-ED8F09BF7DC2}"/>
              </a:ext>
            </a:extLst>
          </p:cNvPr>
          <p:cNvSpPr txBox="1">
            <a:spLocks/>
          </p:cNvSpPr>
          <p:nvPr/>
        </p:nvSpPr>
        <p:spPr>
          <a:xfrm>
            <a:off x="6725846" y="2551472"/>
            <a:ext cx="1879328" cy="5172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E.g., PAUP, R packages: ape, </a:t>
            </a:r>
            <a:r>
              <a:rPr lang="en-US" sz="1800" dirty="0" err="1"/>
              <a:t>phylolm</a:t>
            </a:r>
            <a:r>
              <a:rPr lang="en-US" sz="1800" dirty="0"/>
              <a:t>, </a:t>
            </a:r>
            <a:r>
              <a:rPr lang="en-US" sz="1800" dirty="0" err="1"/>
              <a:t>geiger</a:t>
            </a:r>
            <a:endParaRPr lang="en-US" sz="1800" dirty="0"/>
          </a:p>
        </p:txBody>
      </p:sp>
      <p:sp>
        <p:nvSpPr>
          <p:cNvPr id="25" name="Content Placeholder 2">
            <a:extLst>
              <a:ext uri="{FF2B5EF4-FFF2-40B4-BE49-F238E27FC236}">
                <a16:creationId xmlns:a16="http://schemas.microsoft.com/office/drawing/2014/main" id="{15F0E7BF-8CC1-D780-FE07-3A51EA073733}"/>
              </a:ext>
            </a:extLst>
          </p:cNvPr>
          <p:cNvSpPr txBox="1">
            <a:spLocks/>
          </p:cNvSpPr>
          <p:nvPr/>
        </p:nvSpPr>
        <p:spPr>
          <a:xfrm>
            <a:off x="9174234" y="2551472"/>
            <a:ext cx="1879328" cy="5172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E.g., PAUP, R packages: </a:t>
            </a:r>
            <a:r>
              <a:rPr lang="en-US" sz="1800" dirty="0" err="1"/>
              <a:t>phylosignal</a:t>
            </a:r>
            <a:r>
              <a:rPr lang="en-US" sz="1800" dirty="0"/>
              <a:t>, picante, </a:t>
            </a:r>
            <a:r>
              <a:rPr lang="en-US" sz="1800" dirty="0" err="1"/>
              <a:t>geiger</a:t>
            </a:r>
            <a:endParaRPr lang="en-US" sz="1800" dirty="0"/>
          </a:p>
        </p:txBody>
      </p:sp>
      <p:sp>
        <p:nvSpPr>
          <p:cNvPr id="26" name="Content Placeholder 2">
            <a:extLst>
              <a:ext uri="{FF2B5EF4-FFF2-40B4-BE49-F238E27FC236}">
                <a16:creationId xmlns:a16="http://schemas.microsoft.com/office/drawing/2014/main" id="{B81934BD-4238-5EA7-9CE3-FDA090D3270B}"/>
              </a:ext>
            </a:extLst>
          </p:cNvPr>
          <p:cNvSpPr txBox="1">
            <a:spLocks/>
          </p:cNvSpPr>
          <p:nvPr/>
        </p:nvSpPr>
        <p:spPr>
          <a:xfrm>
            <a:off x="2380438" y="4807028"/>
            <a:ext cx="1879328" cy="5172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R package </a:t>
            </a:r>
            <a:r>
              <a:rPr lang="en-US" sz="1800" dirty="0" err="1"/>
              <a:t>phytools</a:t>
            </a:r>
            <a:endParaRPr lang="en-US" sz="1800" dirty="0"/>
          </a:p>
        </p:txBody>
      </p:sp>
      <p:sp>
        <p:nvSpPr>
          <p:cNvPr id="27" name="Content Placeholder 2">
            <a:extLst>
              <a:ext uri="{FF2B5EF4-FFF2-40B4-BE49-F238E27FC236}">
                <a16:creationId xmlns:a16="http://schemas.microsoft.com/office/drawing/2014/main" id="{43FD1B88-0CC6-8358-94AA-860C4EB2E1AE}"/>
              </a:ext>
            </a:extLst>
          </p:cNvPr>
          <p:cNvSpPr txBox="1">
            <a:spLocks/>
          </p:cNvSpPr>
          <p:nvPr/>
        </p:nvSpPr>
        <p:spPr>
          <a:xfrm>
            <a:off x="5291266" y="4980416"/>
            <a:ext cx="1879328" cy="5172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R package </a:t>
            </a:r>
            <a:r>
              <a:rPr lang="en-US" sz="1800" dirty="0" err="1"/>
              <a:t>phytools</a:t>
            </a:r>
            <a:endParaRPr lang="en-US" sz="1800" dirty="0"/>
          </a:p>
        </p:txBody>
      </p:sp>
      <p:sp>
        <p:nvSpPr>
          <p:cNvPr id="28" name="Content Placeholder 2">
            <a:extLst>
              <a:ext uri="{FF2B5EF4-FFF2-40B4-BE49-F238E27FC236}">
                <a16:creationId xmlns:a16="http://schemas.microsoft.com/office/drawing/2014/main" id="{538DF14B-8592-C116-F9C4-A16E4C4D2DE0}"/>
              </a:ext>
            </a:extLst>
          </p:cNvPr>
          <p:cNvSpPr txBox="1">
            <a:spLocks/>
          </p:cNvSpPr>
          <p:nvPr/>
        </p:nvSpPr>
        <p:spPr>
          <a:xfrm>
            <a:off x="7817772" y="4980415"/>
            <a:ext cx="1879328" cy="5172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err="1"/>
              <a:t>MCMCtree</a:t>
            </a:r>
            <a:r>
              <a:rPr lang="en-US" sz="1800" dirty="0"/>
              <a:t>, r packages </a:t>
            </a:r>
            <a:r>
              <a:rPr lang="en-US" sz="1800" dirty="0" err="1"/>
              <a:t>pglmm</a:t>
            </a:r>
            <a:r>
              <a:rPr lang="en-US" sz="1800" dirty="0"/>
              <a:t>, </a:t>
            </a:r>
            <a:r>
              <a:rPr lang="en-US" sz="1800" dirty="0" err="1"/>
              <a:t>phyr</a:t>
            </a:r>
            <a:r>
              <a:rPr lang="en-US" sz="1800" dirty="0"/>
              <a:t>, </a:t>
            </a:r>
            <a:r>
              <a:rPr lang="en-US" sz="1800" dirty="0" err="1"/>
              <a:t>lmer</a:t>
            </a:r>
            <a:r>
              <a:rPr lang="en-US" sz="1800" dirty="0"/>
              <a:t> </a:t>
            </a:r>
          </a:p>
        </p:txBody>
      </p:sp>
    </p:spTree>
    <p:extLst>
      <p:ext uri="{BB962C8B-B14F-4D97-AF65-F5344CB8AC3E}">
        <p14:creationId xmlns:p14="http://schemas.microsoft.com/office/powerpoint/2010/main" val="403884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9" grpId="0"/>
      <p:bldP spid="20" grpId="0"/>
      <p:bldP spid="21" grpId="0"/>
      <p:bldP spid="22" grpId="0"/>
      <p:bldP spid="23" grpId="0"/>
      <p:bldP spid="24" grpId="0"/>
      <p:bldP spid="25" grpId="0"/>
      <p:bldP spid="26" grpId="0"/>
      <p:bldP spid="27"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B5F98D-81B9-75DB-6DF9-9CF9FB2843EE}"/>
              </a:ext>
            </a:extLst>
          </p:cNvPr>
          <p:cNvSpPr>
            <a:spLocks noGrp="1"/>
          </p:cNvSpPr>
          <p:nvPr>
            <p:ph idx="1"/>
          </p:nvPr>
        </p:nvSpPr>
        <p:spPr>
          <a:xfrm>
            <a:off x="838200" y="461416"/>
            <a:ext cx="2424953" cy="505199"/>
          </a:xfrm>
        </p:spPr>
        <p:txBody>
          <a:bodyPr/>
          <a:lstStyle/>
          <a:p>
            <a:pPr marL="0" indent="0">
              <a:buNone/>
            </a:pPr>
            <a:r>
              <a:rPr lang="en-US" dirty="0">
                <a:solidFill>
                  <a:srgbClr val="0070C0"/>
                </a:solidFill>
              </a:rPr>
              <a:t>Phylogenetics!</a:t>
            </a:r>
          </a:p>
        </p:txBody>
      </p:sp>
      <p:sp>
        <p:nvSpPr>
          <p:cNvPr id="4" name="Content Placeholder 2">
            <a:extLst>
              <a:ext uri="{FF2B5EF4-FFF2-40B4-BE49-F238E27FC236}">
                <a16:creationId xmlns:a16="http://schemas.microsoft.com/office/drawing/2014/main" id="{47035B06-0E21-6535-C422-6E1B8DD4ECC6}"/>
              </a:ext>
            </a:extLst>
          </p:cNvPr>
          <p:cNvSpPr txBox="1">
            <a:spLocks/>
          </p:cNvSpPr>
          <p:nvPr/>
        </p:nvSpPr>
        <p:spPr>
          <a:xfrm>
            <a:off x="800908" y="714015"/>
            <a:ext cx="10515600"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r>
              <a:rPr lang="en-US" dirty="0"/>
              <a:t>“ the study of evolutionary relationships among living organisms”</a:t>
            </a:r>
          </a:p>
        </p:txBody>
      </p:sp>
      <p:sp>
        <p:nvSpPr>
          <p:cNvPr id="6" name="Content Placeholder 2">
            <a:extLst>
              <a:ext uri="{FF2B5EF4-FFF2-40B4-BE49-F238E27FC236}">
                <a16:creationId xmlns:a16="http://schemas.microsoft.com/office/drawing/2014/main" id="{64E5FC82-7859-410D-834B-B91BC65FCDF9}"/>
              </a:ext>
            </a:extLst>
          </p:cNvPr>
          <p:cNvSpPr txBox="1">
            <a:spLocks/>
          </p:cNvSpPr>
          <p:nvPr/>
        </p:nvSpPr>
        <p:spPr>
          <a:xfrm>
            <a:off x="8649752" y="1837353"/>
            <a:ext cx="1100737" cy="4198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genes</a:t>
            </a:r>
          </a:p>
        </p:txBody>
      </p:sp>
      <p:sp>
        <p:nvSpPr>
          <p:cNvPr id="7" name="Content Placeholder 2">
            <a:extLst>
              <a:ext uri="{FF2B5EF4-FFF2-40B4-BE49-F238E27FC236}">
                <a16:creationId xmlns:a16="http://schemas.microsoft.com/office/drawing/2014/main" id="{C8345E63-AB9F-8E39-9CD0-5984F142DA55}"/>
              </a:ext>
            </a:extLst>
          </p:cNvPr>
          <p:cNvSpPr txBox="1">
            <a:spLocks/>
          </p:cNvSpPr>
          <p:nvPr/>
        </p:nvSpPr>
        <p:spPr>
          <a:xfrm>
            <a:off x="8649752" y="2257230"/>
            <a:ext cx="1576599" cy="4198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proteins</a:t>
            </a:r>
          </a:p>
        </p:txBody>
      </p:sp>
      <p:sp>
        <p:nvSpPr>
          <p:cNvPr id="8" name="Content Placeholder 2">
            <a:extLst>
              <a:ext uri="{FF2B5EF4-FFF2-40B4-BE49-F238E27FC236}">
                <a16:creationId xmlns:a16="http://schemas.microsoft.com/office/drawing/2014/main" id="{9BB17D5F-6156-9349-E71D-A6E46F541B5C}"/>
              </a:ext>
            </a:extLst>
          </p:cNvPr>
          <p:cNvSpPr txBox="1">
            <a:spLocks/>
          </p:cNvSpPr>
          <p:nvPr/>
        </p:nvSpPr>
        <p:spPr>
          <a:xfrm>
            <a:off x="8649752" y="2677107"/>
            <a:ext cx="2704048" cy="4198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other biomolecules</a:t>
            </a:r>
          </a:p>
        </p:txBody>
      </p:sp>
      <p:sp>
        <p:nvSpPr>
          <p:cNvPr id="9" name="Content Placeholder 2">
            <a:extLst>
              <a:ext uri="{FF2B5EF4-FFF2-40B4-BE49-F238E27FC236}">
                <a16:creationId xmlns:a16="http://schemas.microsoft.com/office/drawing/2014/main" id="{8E4226A8-35D4-1373-CB2F-CDE1AC99A3EC}"/>
              </a:ext>
            </a:extLst>
          </p:cNvPr>
          <p:cNvSpPr txBox="1">
            <a:spLocks/>
          </p:cNvSpPr>
          <p:nvPr/>
        </p:nvSpPr>
        <p:spPr>
          <a:xfrm>
            <a:off x="8649752" y="3458934"/>
            <a:ext cx="2704048" cy="4198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communities</a:t>
            </a:r>
          </a:p>
        </p:txBody>
      </p:sp>
      <p:pic>
        <p:nvPicPr>
          <p:cNvPr id="16" name="Picture 15" descr="A picture containing text, device, compass&#10;&#10;Description automatically generated">
            <a:extLst>
              <a:ext uri="{FF2B5EF4-FFF2-40B4-BE49-F238E27FC236}">
                <a16:creationId xmlns:a16="http://schemas.microsoft.com/office/drawing/2014/main" id="{67C253B5-CF93-0D56-F24C-887655D59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0089" y="2172961"/>
            <a:ext cx="2991822" cy="2991822"/>
          </a:xfrm>
          <a:prstGeom prst="rect">
            <a:avLst/>
          </a:prstGeom>
        </p:spPr>
      </p:pic>
      <p:sp>
        <p:nvSpPr>
          <p:cNvPr id="17" name="Content Placeholder 2">
            <a:extLst>
              <a:ext uri="{FF2B5EF4-FFF2-40B4-BE49-F238E27FC236}">
                <a16:creationId xmlns:a16="http://schemas.microsoft.com/office/drawing/2014/main" id="{2A227525-15A8-DF23-7A1F-954226A50DF9}"/>
              </a:ext>
            </a:extLst>
          </p:cNvPr>
          <p:cNvSpPr txBox="1">
            <a:spLocks/>
          </p:cNvSpPr>
          <p:nvPr/>
        </p:nvSpPr>
        <p:spPr>
          <a:xfrm>
            <a:off x="8649752" y="3069016"/>
            <a:ext cx="2704048" cy="4198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populations</a:t>
            </a:r>
          </a:p>
        </p:txBody>
      </p:sp>
    </p:spTree>
    <p:extLst>
      <p:ext uri="{BB962C8B-B14F-4D97-AF65-F5344CB8AC3E}">
        <p14:creationId xmlns:p14="http://schemas.microsoft.com/office/powerpoint/2010/main" val="269222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P spid="7" grpId="0"/>
      <p:bldP spid="8" grpId="0"/>
      <p:bldP spid="9"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Other prospects</a:t>
            </a:r>
          </a:p>
        </p:txBody>
      </p:sp>
      <p:sp>
        <p:nvSpPr>
          <p:cNvPr id="3" name="Content Placeholder 2">
            <a:extLst>
              <a:ext uri="{FF2B5EF4-FFF2-40B4-BE49-F238E27FC236}">
                <a16:creationId xmlns:a16="http://schemas.microsoft.com/office/drawing/2014/main" id="{721F608A-AA27-8C6E-8D0D-BBE377AC2898}"/>
              </a:ext>
            </a:extLst>
          </p:cNvPr>
          <p:cNvSpPr txBox="1">
            <a:spLocks/>
          </p:cNvSpPr>
          <p:nvPr/>
        </p:nvSpPr>
        <p:spPr>
          <a:xfrm>
            <a:off x="7404411" y="1192561"/>
            <a:ext cx="2494155" cy="5272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2060"/>
                </a:solidFill>
              </a:rPr>
              <a:t>Machine Learning</a:t>
            </a:r>
          </a:p>
          <a:p>
            <a:pPr marL="514350" indent="-514350">
              <a:buFont typeface="+mj-lt"/>
              <a:buAutoNum type="romanLcPeriod"/>
            </a:pPr>
            <a:endParaRPr lang="en-US" sz="2400" dirty="0"/>
          </a:p>
        </p:txBody>
      </p:sp>
      <p:pic>
        <p:nvPicPr>
          <p:cNvPr id="5" name="Picture 4" descr="A picture containing text, arthropod, invertebrate, crab&#10;&#10;Description automatically generated">
            <a:extLst>
              <a:ext uri="{FF2B5EF4-FFF2-40B4-BE49-F238E27FC236}">
                <a16:creationId xmlns:a16="http://schemas.microsoft.com/office/drawing/2014/main" id="{08BAD7E2-B178-6F4B-BB31-502FD226A722}"/>
              </a:ext>
            </a:extLst>
          </p:cNvPr>
          <p:cNvPicPr>
            <a:picLocks noChangeAspect="1"/>
          </p:cNvPicPr>
          <p:nvPr/>
        </p:nvPicPr>
        <p:blipFill rotWithShape="1">
          <a:blip r:embed="rId3">
            <a:extLst>
              <a:ext uri="{28A0092B-C50C-407E-A947-70E740481C1C}">
                <a14:useLocalDpi xmlns:a14="http://schemas.microsoft.com/office/drawing/2010/main" val="0"/>
              </a:ext>
            </a:extLst>
          </a:blip>
          <a:srcRect b="2041"/>
          <a:stretch/>
        </p:blipFill>
        <p:spPr>
          <a:xfrm>
            <a:off x="715537" y="1456202"/>
            <a:ext cx="4369419" cy="4280209"/>
          </a:xfrm>
          <a:prstGeom prst="rect">
            <a:avLst/>
          </a:prstGeom>
        </p:spPr>
      </p:pic>
      <p:sp>
        <p:nvSpPr>
          <p:cNvPr id="6" name="Content Placeholder 2">
            <a:extLst>
              <a:ext uri="{FF2B5EF4-FFF2-40B4-BE49-F238E27FC236}">
                <a16:creationId xmlns:a16="http://schemas.microsoft.com/office/drawing/2014/main" id="{434B163D-9DC3-B383-6224-2476D93B4AF0}"/>
              </a:ext>
            </a:extLst>
          </p:cNvPr>
          <p:cNvSpPr txBox="1">
            <a:spLocks/>
          </p:cNvSpPr>
          <p:nvPr/>
        </p:nvSpPr>
        <p:spPr>
          <a:xfrm>
            <a:off x="5552262" y="1690688"/>
            <a:ext cx="4369419" cy="45625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*Identify patterns</a:t>
            </a:r>
          </a:p>
          <a:p>
            <a:pPr marL="0" indent="0">
              <a:buNone/>
            </a:pPr>
            <a:r>
              <a:rPr lang="en-US" sz="2400" dirty="0"/>
              <a:t>*Classify data</a:t>
            </a:r>
          </a:p>
          <a:p>
            <a:pPr marL="0" indent="0">
              <a:buNone/>
            </a:pPr>
            <a:r>
              <a:rPr lang="en-US" sz="2400" dirty="0"/>
              <a:t>*Make inferences and predictions</a:t>
            </a:r>
          </a:p>
          <a:p>
            <a:pPr>
              <a:buFontTx/>
              <a:buChar char="-"/>
            </a:pPr>
            <a:r>
              <a:rPr lang="en-US" sz="2400" dirty="0"/>
              <a:t>Function</a:t>
            </a:r>
          </a:p>
          <a:p>
            <a:pPr>
              <a:buFontTx/>
              <a:buChar char="-"/>
            </a:pPr>
            <a:r>
              <a:rPr lang="en-US" sz="2400" dirty="0"/>
              <a:t>Structure</a:t>
            </a:r>
          </a:p>
          <a:p>
            <a:pPr>
              <a:buFontTx/>
              <a:buChar char="-"/>
            </a:pPr>
            <a:r>
              <a:rPr lang="en-US" sz="2400" dirty="0"/>
              <a:t>HGT</a:t>
            </a:r>
          </a:p>
          <a:p>
            <a:pPr>
              <a:buFontTx/>
              <a:buChar char="-"/>
            </a:pPr>
            <a:r>
              <a:rPr lang="en-US" sz="2400" dirty="0"/>
              <a:t>Gene duplication</a:t>
            </a:r>
          </a:p>
          <a:p>
            <a:pPr>
              <a:buFontTx/>
              <a:buChar char="-"/>
            </a:pPr>
            <a:r>
              <a:rPr lang="en-US" sz="2400" dirty="0"/>
              <a:t>Taxonomy</a:t>
            </a:r>
          </a:p>
          <a:p>
            <a:pPr>
              <a:buFontTx/>
              <a:buChar char="-"/>
            </a:pPr>
            <a:r>
              <a:rPr lang="en-US" sz="2400" dirty="0"/>
              <a:t>Imputation</a:t>
            </a:r>
          </a:p>
        </p:txBody>
      </p:sp>
      <p:sp>
        <p:nvSpPr>
          <p:cNvPr id="7" name="Content Placeholder 2">
            <a:extLst>
              <a:ext uri="{FF2B5EF4-FFF2-40B4-BE49-F238E27FC236}">
                <a16:creationId xmlns:a16="http://schemas.microsoft.com/office/drawing/2014/main" id="{FAF6DD09-89E8-65DA-427F-F845E1B256C9}"/>
              </a:ext>
            </a:extLst>
          </p:cNvPr>
          <p:cNvSpPr txBox="1">
            <a:spLocks/>
          </p:cNvSpPr>
          <p:nvPr/>
        </p:nvSpPr>
        <p:spPr>
          <a:xfrm>
            <a:off x="9589237" y="4103649"/>
            <a:ext cx="2494155" cy="98597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accent6">
                    <a:lumMod val="50000"/>
                  </a:schemeClr>
                </a:solidFill>
              </a:rPr>
              <a:t>S4Pred</a:t>
            </a:r>
          </a:p>
          <a:p>
            <a:pPr marL="0" indent="0">
              <a:buNone/>
            </a:pPr>
            <a:r>
              <a:rPr lang="en-US" sz="1900" dirty="0">
                <a:solidFill>
                  <a:schemeClr val="accent6">
                    <a:lumMod val="50000"/>
                  </a:schemeClr>
                </a:solidFill>
              </a:rPr>
              <a:t>(secondary structural prediction)</a:t>
            </a:r>
          </a:p>
        </p:txBody>
      </p:sp>
      <p:sp>
        <p:nvSpPr>
          <p:cNvPr id="8" name="Content Placeholder 2">
            <a:extLst>
              <a:ext uri="{FF2B5EF4-FFF2-40B4-BE49-F238E27FC236}">
                <a16:creationId xmlns:a16="http://schemas.microsoft.com/office/drawing/2014/main" id="{A3C50714-CD0F-E19D-3485-E8E3E8D36496}"/>
              </a:ext>
            </a:extLst>
          </p:cNvPr>
          <p:cNvSpPr txBox="1">
            <a:spLocks/>
          </p:cNvSpPr>
          <p:nvPr/>
        </p:nvSpPr>
        <p:spPr>
          <a:xfrm>
            <a:off x="9538011" y="4990071"/>
            <a:ext cx="2653989" cy="13507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err="1">
                <a:solidFill>
                  <a:schemeClr val="accent6">
                    <a:lumMod val="50000"/>
                  </a:schemeClr>
                </a:solidFill>
              </a:rPr>
              <a:t>Deeptimelearning</a:t>
            </a:r>
            <a:endParaRPr lang="en-US" sz="2400" dirty="0">
              <a:solidFill>
                <a:schemeClr val="accent6">
                  <a:lumMod val="50000"/>
                </a:schemeClr>
              </a:solidFill>
            </a:endParaRPr>
          </a:p>
          <a:p>
            <a:pPr marL="0" indent="0">
              <a:buNone/>
            </a:pPr>
            <a:r>
              <a:rPr lang="en-US" sz="1800" dirty="0">
                <a:solidFill>
                  <a:schemeClr val="accent6">
                    <a:lumMod val="50000"/>
                  </a:schemeClr>
                </a:solidFill>
                <a:hlinkClick r:id="rId4"/>
              </a:rPr>
              <a:t>https://github.com/JakubVoz/deeptimelearning</a:t>
            </a:r>
            <a:br>
              <a:rPr lang="en-US" sz="1800" dirty="0">
                <a:solidFill>
                  <a:schemeClr val="accent6">
                    <a:lumMod val="50000"/>
                  </a:schemeClr>
                </a:solidFill>
              </a:rPr>
            </a:br>
            <a:r>
              <a:rPr lang="en-US" sz="1800" dirty="0">
                <a:solidFill>
                  <a:schemeClr val="accent6">
                    <a:lumMod val="50000"/>
                  </a:schemeClr>
                </a:solidFill>
              </a:rPr>
              <a:t>(diversification)</a:t>
            </a:r>
          </a:p>
        </p:txBody>
      </p:sp>
      <p:sp>
        <p:nvSpPr>
          <p:cNvPr id="9" name="Content Placeholder 2">
            <a:extLst>
              <a:ext uri="{FF2B5EF4-FFF2-40B4-BE49-F238E27FC236}">
                <a16:creationId xmlns:a16="http://schemas.microsoft.com/office/drawing/2014/main" id="{5CEA0E72-1423-C877-E3EE-21D6E8BB3A43}"/>
              </a:ext>
            </a:extLst>
          </p:cNvPr>
          <p:cNvSpPr txBox="1">
            <a:spLocks/>
          </p:cNvSpPr>
          <p:nvPr/>
        </p:nvSpPr>
        <p:spPr>
          <a:xfrm>
            <a:off x="9589236" y="3179192"/>
            <a:ext cx="2494155" cy="98597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accent6">
                    <a:lumMod val="50000"/>
                  </a:schemeClr>
                </a:solidFill>
              </a:rPr>
              <a:t>DEPP</a:t>
            </a:r>
          </a:p>
          <a:p>
            <a:pPr marL="0" indent="0">
              <a:buNone/>
            </a:pPr>
            <a:r>
              <a:rPr lang="en-US" sz="1800" dirty="0">
                <a:solidFill>
                  <a:schemeClr val="accent6">
                    <a:lumMod val="50000"/>
                  </a:schemeClr>
                </a:solidFill>
              </a:rPr>
              <a:t>(microbial phylogenetic placement)</a:t>
            </a:r>
          </a:p>
        </p:txBody>
      </p:sp>
    </p:spTree>
    <p:extLst>
      <p:ext uri="{BB962C8B-B14F-4D97-AF65-F5344CB8AC3E}">
        <p14:creationId xmlns:p14="http://schemas.microsoft.com/office/powerpoint/2010/main" val="1645260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CF8F2"/>
        </a:solidFill>
        <a:effectLst/>
      </p:bgPr>
    </p:bg>
    <p:spTree>
      <p:nvGrpSpPr>
        <p:cNvPr id="1" name=""/>
        <p:cNvGrpSpPr/>
        <p:nvPr/>
      </p:nvGrpSpPr>
      <p:grpSpPr>
        <a:xfrm>
          <a:off x="0" y="0"/>
          <a:ext cx="0" cy="0"/>
          <a:chOff x="0" y="0"/>
          <a:chExt cx="0" cy="0"/>
        </a:xfrm>
      </p:grpSpPr>
      <p:pic>
        <p:nvPicPr>
          <p:cNvPr id="10" name="Picture 9" descr="A picture containing arthropod, invertebrate, food, crab&#10;&#10;Description automatically generated">
            <a:extLst>
              <a:ext uri="{FF2B5EF4-FFF2-40B4-BE49-F238E27FC236}">
                <a16:creationId xmlns:a16="http://schemas.microsoft.com/office/drawing/2014/main" id="{74C8CCF1-AD85-1B67-8E30-B21B30224DE5}"/>
              </a:ext>
            </a:extLst>
          </p:cNvPr>
          <p:cNvPicPr>
            <a:picLocks noChangeAspect="1"/>
          </p:cNvPicPr>
          <p:nvPr/>
        </p:nvPicPr>
        <p:blipFill rotWithShape="1">
          <a:blip r:embed="rId3">
            <a:extLst>
              <a:ext uri="{28A0092B-C50C-407E-A947-70E740481C1C}">
                <a14:useLocalDpi xmlns:a14="http://schemas.microsoft.com/office/drawing/2010/main" val="0"/>
              </a:ext>
            </a:extLst>
          </a:blip>
          <a:srcRect b="2114"/>
          <a:stretch/>
        </p:blipFill>
        <p:spPr>
          <a:xfrm>
            <a:off x="5185904" y="0"/>
            <a:ext cx="7006096" cy="6858000"/>
          </a:xfrm>
          <a:prstGeom prst="rect">
            <a:avLst/>
          </a:prstGeom>
        </p:spPr>
      </p:pic>
    </p:spTree>
    <p:extLst>
      <p:ext uri="{BB962C8B-B14F-4D97-AF65-F5344CB8AC3E}">
        <p14:creationId xmlns:p14="http://schemas.microsoft.com/office/powerpoint/2010/main" val="2215452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A23C919D-8E7E-DBD1-733E-A92412CFC99C}"/>
              </a:ext>
            </a:extLst>
          </p:cNvPr>
          <p:cNvPicPr>
            <a:picLocks noChangeAspect="1"/>
          </p:cNvPicPr>
          <p:nvPr/>
        </p:nvPicPr>
        <p:blipFill rotWithShape="1">
          <a:blip r:embed="rId2"/>
          <a:srcRect l="5200"/>
          <a:stretch/>
        </p:blipFill>
        <p:spPr>
          <a:xfrm>
            <a:off x="3523488" y="10"/>
            <a:ext cx="8668512" cy="6857990"/>
          </a:xfrm>
          <a:prstGeom prst="rect">
            <a:avLst/>
          </a:prstGeom>
        </p:spPr>
      </p:pic>
      <p:sp>
        <p:nvSpPr>
          <p:cNvPr id="5" name="Title 4">
            <a:extLst>
              <a:ext uri="{FF2B5EF4-FFF2-40B4-BE49-F238E27FC236}">
                <a16:creationId xmlns:a16="http://schemas.microsoft.com/office/drawing/2014/main" id="{485530CD-9777-B63D-C425-8A959113D77B}"/>
              </a:ext>
            </a:extLst>
          </p:cNvPr>
          <p:cNvSpPr>
            <a:spLocks noGrp="1"/>
          </p:cNvSpPr>
          <p:nvPr>
            <p:ph type="ctrTitle"/>
          </p:nvPr>
        </p:nvSpPr>
        <p:spPr>
          <a:xfrm>
            <a:off x="274041" y="482468"/>
            <a:ext cx="6193871" cy="2387600"/>
          </a:xfrm>
        </p:spPr>
        <p:txBody>
          <a:bodyPr>
            <a:noAutofit/>
          </a:bodyPr>
          <a:lstStyle/>
          <a:p>
            <a:pPr algn="l"/>
            <a:r>
              <a:rPr lang="en-US" sz="4200" dirty="0" err="1">
                <a:solidFill>
                  <a:srgbClr val="7030A0"/>
                </a:solidFill>
                <a:latin typeface="Kohinoor Telugu Medium" panose="02000000000000000000" pitchFamily="2" charset="77"/>
                <a:cs typeface="Kohinoor Telugu Medium" panose="02000000000000000000" pitchFamily="2" charset="77"/>
              </a:rPr>
              <a:t>Orthology</a:t>
            </a:r>
            <a:r>
              <a:rPr lang="en-US" sz="4200" dirty="0">
                <a:solidFill>
                  <a:srgbClr val="7030A0"/>
                </a:solidFill>
                <a:latin typeface="Kohinoor Telugu Medium" panose="02000000000000000000" pitchFamily="2" charset="77"/>
                <a:cs typeface="Kohinoor Telugu Medium" panose="02000000000000000000" pitchFamily="2" charset="77"/>
              </a:rPr>
              <a:t> Inference &amp; Determining Positive Selection of Genes</a:t>
            </a:r>
          </a:p>
        </p:txBody>
      </p:sp>
      <p:sp>
        <p:nvSpPr>
          <p:cNvPr id="6" name="Subtitle 5">
            <a:extLst>
              <a:ext uri="{FF2B5EF4-FFF2-40B4-BE49-F238E27FC236}">
                <a16:creationId xmlns:a16="http://schemas.microsoft.com/office/drawing/2014/main" id="{716355F3-1D09-0ACC-2BC2-07521E3717D8}"/>
              </a:ext>
            </a:extLst>
          </p:cNvPr>
          <p:cNvSpPr>
            <a:spLocks noGrp="1"/>
          </p:cNvSpPr>
          <p:nvPr>
            <p:ph type="subTitle" idx="1"/>
          </p:nvPr>
        </p:nvSpPr>
        <p:spPr>
          <a:xfrm>
            <a:off x="274041" y="3088128"/>
            <a:ext cx="6948880" cy="2605814"/>
          </a:xfrm>
        </p:spPr>
        <p:txBody>
          <a:bodyPr>
            <a:noAutofit/>
          </a:bodyPr>
          <a:lstStyle/>
          <a:p>
            <a:pPr algn="l"/>
            <a:r>
              <a:rPr lang="en-US" sz="2200" i="1" dirty="0">
                <a:latin typeface="Gill Sans Nova" panose="020B0602020104020203" pitchFamily="34" charset="0"/>
                <a:ea typeface="Verdana" panose="020B0604030504040204" pitchFamily="34" charset="0"/>
                <a:cs typeface="Gill Sans Nova Light" panose="020F0302020204030204" pitchFamily="34" charset="0"/>
              </a:rPr>
              <a:t>Session Leaders</a:t>
            </a:r>
            <a:r>
              <a:rPr lang="en-US" sz="2200" dirty="0">
                <a:latin typeface="Gill Sans Nova" panose="020B0602020104020203" pitchFamily="34" charset="0"/>
                <a:ea typeface="Verdana" panose="020B0604030504040204" pitchFamily="34" charset="0"/>
                <a:cs typeface="Gill Sans Nova Light" panose="020F0302020204030204" pitchFamily="34" charset="0"/>
              </a:rPr>
              <a:t>:</a:t>
            </a:r>
          </a:p>
          <a:p>
            <a:pPr algn="l">
              <a:lnSpc>
                <a:spcPct val="120000"/>
              </a:lnSpc>
              <a:spcBef>
                <a:spcPts val="0"/>
              </a:spcBef>
            </a:pPr>
            <a:r>
              <a:rPr lang="en-US" sz="2200" dirty="0">
                <a:latin typeface="Gill Sans Nova" panose="020B0602020104020203" pitchFamily="34" charset="0"/>
                <a:ea typeface="Verdana" panose="020B0604030504040204" pitchFamily="34" charset="0"/>
                <a:cs typeface="Gill Sans Nova Light" panose="020F0302020204030204" pitchFamily="34" charset="0"/>
              </a:rPr>
              <a:t>Dr. Joseph F. Ryan</a:t>
            </a:r>
          </a:p>
          <a:p>
            <a:pPr algn="l">
              <a:lnSpc>
                <a:spcPct val="100000"/>
              </a:lnSpc>
              <a:spcBef>
                <a:spcPts val="0"/>
              </a:spcBef>
            </a:pPr>
            <a:r>
              <a:rPr lang="en-US" sz="2200" dirty="0">
                <a:latin typeface="Gill Sans Nova" panose="020B0602020104020203" pitchFamily="34" charset="0"/>
                <a:ea typeface="Verdana" panose="020B0604030504040204" pitchFamily="34" charset="0"/>
                <a:cs typeface="Gill Sans Nova Light" panose="020F0302020204030204" pitchFamily="34" charset="0"/>
              </a:rPr>
              <a:t>The Whitney Laboratory for Marine Bioscience</a:t>
            </a:r>
          </a:p>
          <a:p>
            <a:pPr algn="l">
              <a:lnSpc>
                <a:spcPct val="100000"/>
              </a:lnSpc>
              <a:spcBef>
                <a:spcPts val="0"/>
              </a:spcBef>
            </a:pPr>
            <a:r>
              <a:rPr lang="en-US" sz="2200" dirty="0">
                <a:latin typeface="Gill Sans Nova" panose="020B0602020104020203" pitchFamily="34" charset="0"/>
                <a:ea typeface="Verdana" panose="020B0604030504040204" pitchFamily="34" charset="0"/>
                <a:cs typeface="Gill Sans Nova Light" panose="020F0302020204030204" pitchFamily="34" charset="0"/>
              </a:rPr>
              <a:t>University of Florida</a:t>
            </a:r>
          </a:p>
          <a:p>
            <a:pPr algn="l">
              <a:lnSpc>
                <a:spcPct val="100000"/>
              </a:lnSpc>
              <a:spcBef>
                <a:spcPts val="0"/>
              </a:spcBef>
            </a:pPr>
            <a:endParaRPr lang="en-US" sz="2200" dirty="0">
              <a:latin typeface="Gill Sans Nova" panose="020B0602020104020203" pitchFamily="34" charset="0"/>
              <a:ea typeface="Verdana" panose="020B0604030504040204" pitchFamily="34" charset="0"/>
              <a:cs typeface="Gill Sans Nova Light" panose="020F0302020204030204" pitchFamily="34" charset="0"/>
            </a:endParaRPr>
          </a:p>
          <a:p>
            <a:pPr algn="l">
              <a:lnSpc>
                <a:spcPct val="100000"/>
              </a:lnSpc>
              <a:spcBef>
                <a:spcPts val="0"/>
              </a:spcBef>
            </a:pPr>
            <a:r>
              <a:rPr lang="en-US" sz="2200" dirty="0">
                <a:latin typeface="Gill Sans Nova" panose="020B0602020104020203" pitchFamily="34" charset="0"/>
                <a:ea typeface="Verdana" panose="020B0604030504040204" pitchFamily="34" charset="0"/>
                <a:cs typeface="Gill Sans Nova Light" panose="020F0302020204030204" pitchFamily="34" charset="0"/>
              </a:rPr>
              <a:t>Dr. Scott </a:t>
            </a:r>
            <a:r>
              <a:rPr lang="en-US" sz="2200" dirty="0" err="1">
                <a:latin typeface="Gill Sans Nova" panose="020B0602020104020203" pitchFamily="34" charset="0"/>
                <a:ea typeface="Verdana" panose="020B0604030504040204" pitchFamily="34" charset="0"/>
                <a:cs typeface="Gill Sans Nova Light" panose="020F0302020204030204" pitchFamily="34" charset="0"/>
              </a:rPr>
              <a:t>Santagata</a:t>
            </a:r>
            <a:endParaRPr lang="en-US" sz="2200" dirty="0">
              <a:latin typeface="Gill Sans Nova" panose="020B0602020104020203" pitchFamily="34" charset="0"/>
              <a:ea typeface="Verdana" panose="020B0604030504040204" pitchFamily="34" charset="0"/>
              <a:cs typeface="Gill Sans Nova Light" panose="020F0302020204030204" pitchFamily="34" charset="0"/>
            </a:endParaRPr>
          </a:p>
          <a:p>
            <a:pPr algn="l">
              <a:lnSpc>
                <a:spcPct val="100000"/>
              </a:lnSpc>
              <a:spcBef>
                <a:spcPts val="0"/>
              </a:spcBef>
            </a:pPr>
            <a:r>
              <a:rPr lang="en-US" sz="2200" dirty="0">
                <a:latin typeface="Gill Sans Nova" panose="020B0602020104020203" pitchFamily="34" charset="0"/>
                <a:ea typeface="Verdana" panose="020B0604030504040204" pitchFamily="34" charset="0"/>
                <a:cs typeface="Gill Sans Nova Light" panose="020F0302020204030204" pitchFamily="34" charset="0"/>
              </a:rPr>
              <a:t>Department of Biological and Environmental Sciences</a:t>
            </a:r>
          </a:p>
          <a:p>
            <a:pPr algn="l">
              <a:lnSpc>
                <a:spcPct val="100000"/>
              </a:lnSpc>
              <a:spcBef>
                <a:spcPts val="0"/>
              </a:spcBef>
            </a:pPr>
            <a:r>
              <a:rPr lang="en-US" sz="2200" dirty="0">
                <a:latin typeface="Gill Sans Nova" panose="020B0602020104020203" pitchFamily="34" charset="0"/>
                <a:ea typeface="Verdana" panose="020B0604030504040204" pitchFamily="34" charset="0"/>
                <a:cs typeface="Gill Sans Nova Light" panose="020F0302020204030204" pitchFamily="34" charset="0"/>
              </a:rPr>
              <a:t>Long Island University</a:t>
            </a:r>
          </a:p>
        </p:txBody>
      </p:sp>
      <p:pic>
        <p:nvPicPr>
          <p:cNvPr id="13" name="Picture 12" descr="A person wearing a beanie and standing in the snow&#10;&#10;Description automatically generated with low confidence">
            <a:extLst>
              <a:ext uri="{FF2B5EF4-FFF2-40B4-BE49-F238E27FC236}">
                <a16:creationId xmlns:a16="http://schemas.microsoft.com/office/drawing/2014/main" id="{30242718-CDAF-F5EA-2D01-662D824C3336}"/>
              </a:ext>
            </a:extLst>
          </p:cNvPr>
          <p:cNvPicPr>
            <a:picLocks noChangeAspect="1"/>
          </p:cNvPicPr>
          <p:nvPr/>
        </p:nvPicPr>
        <p:blipFill>
          <a:blip r:embed="rId3"/>
          <a:stretch>
            <a:fillRect/>
          </a:stretch>
        </p:blipFill>
        <p:spPr>
          <a:xfrm>
            <a:off x="7596461" y="4053133"/>
            <a:ext cx="4345590" cy="2605814"/>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1DDD0111-4AB6-69CF-6984-2FBB3516BB46}"/>
              </a:ext>
            </a:extLst>
          </p:cNvPr>
          <p:cNvPicPr>
            <a:picLocks noChangeAspect="1"/>
          </p:cNvPicPr>
          <p:nvPr/>
        </p:nvPicPr>
        <p:blipFill>
          <a:blip r:embed="rId4"/>
          <a:stretch>
            <a:fillRect/>
          </a:stretch>
        </p:blipFill>
        <p:spPr>
          <a:xfrm>
            <a:off x="6165460" y="1447939"/>
            <a:ext cx="3208645" cy="3218688"/>
          </a:xfrm>
          <a:prstGeom prst="rect">
            <a:avLst/>
          </a:prstGeom>
        </p:spPr>
      </p:pic>
      <p:pic>
        <p:nvPicPr>
          <p:cNvPr id="9" name="Picture 8" descr="A group of people in a pool&#10;&#10;Description automatically generated with medium confidence">
            <a:extLst>
              <a:ext uri="{FF2B5EF4-FFF2-40B4-BE49-F238E27FC236}">
                <a16:creationId xmlns:a16="http://schemas.microsoft.com/office/drawing/2014/main" id="{CF94BA53-80E5-56C3-BBF7-C2AD9F282C1E}"/>
              </a:ext>
            </a:extLst>
          </p:cNvPr>
          <p:cNvPicPr>
            <a:picLocks noChangeAspect="1"/>
          </p:cNvPicPr>
          <p:nvPr/>
        </p:nvPicPr>
        <p:blipFill>
          <a:blip r:embed="rId5"/>
          <a:stretch>
            <a:fillRect/>
          </a:stretch>
        </p:blipFill>
        <p:spPr>
          <a:xfrm>
            <a:off x="9049860" y="145069"/>
            <a:ext cx="2884317" cy="2875304"/>
          </a:xfrm>
          <a:prstGeom prst="rect">
            <a:avLst/>
          </a:prstGeom>
        </p:spPr>
      </p:pic>
    </p:spTree>
    <p:extLst>
      <p:ext uri="{BB962C8B-B14F-4D97-AF65-F5344CB8AC3E}">
        <p14:creationId xmlns:p14="http://schemas.microsoft.com/office/powerpoint/2010/main" val="145337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E4BB8F94-14D7-FED1-3395-245C0CCFEB7C}"/>
              </a:ext>
            </a:extLst>
          </p:cNvPr>
          <p:cNvPicPr>
            <a:picLocks noChangeAspect="1"/>
          </p:cNvPicPr>
          <p:nvPr/>
        </p:nvPicPr>
        <p:blipFill rotWithShape="1">
          <a:blip r:embed="rId2">
            <a:extLst>
              <a:ext uri="{28A0092B-C50C-407E-A947-70E740481C1C}">
                <a14:useLocalDpi xmlns:a14="http://schemas.microsoft.com/office/drawing/2010/main" val="0"/>
              </a:ext>
            </a:extLst>
          </a:blip>
          <a:srcRect b="2380"/>
          <a:stretch/>
        </p:blipFill>
        <p:spPr>
          <a:xfrm>
            <a:off x="8768240" y="2059131"/>
            <a:ext cx="2410474" cy="2353082"/>
          </a:xfrm>
          <a:prstGeom prst="rect">
            <a:avLst/>
          </a:prstGeom>
        </p:spPr>
      </p:pic>
      <p:sp>
        <p:nvSpPr>
          <p:cNvPr id="5" name="Content Placeholder 2">
            <a:extLst>
              <a:ext uri="{FF2B5EF4-FFF2-40B4-BE49-F238E27FC236}">
                <a16:creationId xmlns:a16="http://schemas.microsoft.com/office/drawing/2014/main" id="{B2A2F976-4E3E-4476-DD7B-A091EC10B074}"/>
              </a:ext>
            </a:extLst>
          </p:cNvPr>
          <p:cNvSpPr txBox="1">
            <a:spLocks/>
          </p:cNvSpPr>
          <p:nvPr/>
        </p:nvSpPr>
        <p:spPr>
          <a:xfrm>
            <a:off x="809625" y="59922"/>
            <a:ext cx="7299374" cy="143243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Phylogenetic methods are a </a:t>
            </a:r>
            <a:r>
              <a:rPr lang="en-US" u="sng" dirty="0"/>
              <a:t>key</a:t>
            </a:r>
            <a:r>
              <a:rPr lang="en-US" dirty="0"/>
              <a:t> toolbox in biology</a:t>
            </a:r>
          </a:p>
        </p:txBody>
      </p:sp>
      <p:sp>
        <p:nvSpPr>
          <p:cNvPr id="6" name="Content Placeholder 2">
            <a:extLst>
              <a:ext uri="{FF2B5EF4-FFF2-40B4-BE49-F238E27FC236}">
                <a16:creationId xmlns:a16="http://schemas.microsoft.com/office/drawing/2014/main" id="{4FF7A8AC-594C-A13A-DF33-D3856103EC5A}"/>
              </a:ext>
            </a:extLst>
          </p:cNvPr>
          <p:cNvSpPr txBox="1">
            <a:spLocks/>
          </p:cNvSpPr>
          <p:nvPr/>
        </p:nvSpPr>
        <p:spPr>
          <a:xfrm>
            <a:off x="934113" y="4937614"/>
            <a:ext cx="2133326" cy="803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0000"/>
                </a:solidFill>
              </a:rPr>
              <a:t>viral evolution, epidemiology</a:t>
            </a:r>
          </a:p>
          <a:p>
            <a:pPr marL="0" indent="0">
              <a:buFont typeface="Arial" panose="020B0604020202020204" pitchFamily="34" charset="0"/>
              <a:buNone/>
            </a:pPr>
            <a:endParaRPr lang="en-US" sz="2400" dirty="0">
              <a:solidFill>
                <a:srgbClr val="FF0000"/>
              </a:solidFill>
            </a:endParaRPr>
          </a:p>
        </p:txBody>
      </p:sp>
      <p:sp>
        <p:nvSpPr>
          <p:cNvPr id="7" name="Content Placeholder 2">
            <a:extLst>
              <a:ext uri="{FF2B5EF4-FFF2-40B4-BE49-F238E27FC236}">
                <a16:creationId xmlns:a16="http://schemas.microsoft.com/office/drawing/2014/main" id="{F8B28A18-9051-B0CB-359B-C5378CADF2EF}"/>
              </a:ext>
            </a:extLst>
          </p:cNvPr>
          <p:cNvSpPr txBox="1">
            <a:spLocks/>
          </p:cNvSpPr>
          <p:nvPr/>
        </p:nvSpPr>
        <p:spPr>
          <a:xfrm>
            <a:off x="3838646" y="4939169"/>
            <a:ext cx="2133326" cy="803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0000"/>
                </a:solidFill>
              </a:rPr>
              <a:t>taxonomy / systematics</a:t>
            </a:r>
          </a:p>
        </p:txBody>
      </p:sp>
      <p:sp>
        <p:nvSpPr>
          <p:cNvPr id="8" name="Content Placeholder 2">
            <a:extLst>
              <a:ext uri="{FF2B5EF4-FFF2-40B4-BE49-F238E27FC236}">
                <a16:creationId xmlns:a16="http://schemas.microsoft.com/office/drawing/2014/main" id="{F6EA842E-25FB-2872-6662-26CA5F8A50E9}"/>
              </a:ext>
            </a:extLst>
          </p:cNvPr>
          <p:cNvSpPr txBox="1">
            <a:spLocks/>
          </p:cNvSpPr>
          <p:nvPr/>
        </p:nvSpPr>
        <p:spPr>
          <a:xfrm>
            <a:off x="6576023" y="4937614"/>
            <a:ext cx="2133326" cy="803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0000"/>
                </a:solidFill>
              </a:rPr>
              <a:t>gene / protein function</a:t>
            </a:r>
          </a:p>
        </p:txBody>
      </p:sp>
      <p:sp>
        <p:nvSpPr>
          <p:cNvPr id="9" name="Content Placeholder 2">
            <a:extLst>
              <a:ext uri="{FF2B5EF4-FFF2-40B4-BE49-F238E27FC236}">
                <a16:creationId xmlns:a16="http://schemas.microsoft.com/office/drawing/2014/main" id="{309242A2-0145-55CC-D925-9D515A739795}"/>
              </a:ext>
            </a:extLst>
          </p:cNvPr>
          <p:cNvSpPr txBox="1">
            <a:spLocks/>
          </p:cNvSpPr>
          <p:nvPr/>
        </p:nvSpPr>
        <p:spPr>
          <a:xfrm>
            <a:off x="9045388" y="4941113"/>
            <a:ext cx="2133326" cy="803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0000"/>
                </a:solidFill>
              </a:rPr>
              <a:t>ancestral state reconstruction</a:t>
            </a:r>
          </a:p>
        </p:txBody>
      </p:sp>
      <p:sp>
        <p:nvSpPr>
          <p:cNvPr id="10" name="Content Placeholder 2">
            <a:extLst>
              <a:ext uri="{FF2B5EF4-FFF2-40B4-BE49-F238E27FC236}">
                <a16:creationId xmlns:a16="http://schemas.microsoft.com/office/drawing/2014/main" id="{BD2871BF-78B4-F80F-6205-8958277EDED8}"/>
              </a:ext>
            </a:extLst>
          </p:cNvPr>
          <p:cNvSpPr txBox="1">
            <a:spLocks/>
          </p:cNvSpPr>
          <p:nvPr/>
        </p:nvSpPr>
        <p:spPr>
          <a:xfrm>
            <a:off x="8057452" y="1639254"/>
            <a:ext cx="3620198" cy="4198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 and are often overlooked</a:t>
            </a:r>
          </a:p>
        </p:txBody>
      </p:sp>
      <p:sp>
        <p:nvSpPr>
          <p:cNvPr id="11" name="Content Placeholder 2">
            <a:extLst>
              <a:ext uri="{FF2B5EF4-FFF2-40B4-BE49-F238E27FC236}">
                <a16:creationId xmlns:a16="http://schemas.microsoft.com/office/drawing/2014/main" id="{D6E49434-B455-CD8F-92AA-3CC5277A828F}"/>
              </a:ext>
            </a:extLst>
          </p:cNvPr>
          <p:cNvSpPr txBox="1">
            <a:spLocks/>
          </p:cNvSpPr>
          <p:nvPr/>
        </p:nvSpPr>
        <p:spPr>
          <a:xfrm>
            <a:off x="8768240" y="4364434"/>
            <a:ext cx="2572550" cy="185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Don’t make the sad crab sadder</a:t>
            </a:r>
          </a:p>
        </p:txBody>
      </p:sp>
    </p:spTree>
    <p:extLst>
      <p:ext uri="{BB962C8B-B14F-4D97-AF65-F5344CB8AC3E}">
        <p14:creationId xmlns:p14="http://schemas.microsoft.com/office/powerpoint/2010/main" val="423161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a:xfrm>
            <a:off x="838200" y="298218"/>
            <a:ext cx="10515600" cy="1325563"/>
          </a:xfrm>
        </p:spPr>
        <p:txBody>
          <a:bodyPr/>
          <a:lstStyle/>
          <a:p>
            <a:r>
              <a:rPr lang="en-US" dirty="0"/>
              <a:t>Phylogenetic inference in 5 simple steps</a:t>
            </a:r>
          </a:p>
        </p:txBody>
      </p:sp>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4310063" y="1623781"/>
            <a:ext cx="3571874" cy="4667250"/>
          </a:xfrm>
        </p:spPr>
        <p:txBody>
          <a:bodyPr>
            <a:normAutofit lnSpcReduction="10000"/>
          </a:bodyPr>
          <a:lstStyle/>
          <a:p>
            <a:pPr marL="514350" indent="-514350">
              <a:buFont typeface="+mj-lt"/>
              <a:buAutoNum type="arabicPeriod"/>
            </a:pPr>
            <a:r>
              <a:rPr lang="en-US" sz="2400" dirty="0"/>
              <a:t>Choose your data</a:t>
            </a:r>
          </a:p>
          <a:p>
            <a:pPr marL="514350" indent="-514350">
              <a:buFont typeface="+mj-lt"/>
              <a:buAutoNum type="arabicPeriod"/>
            </a:pPr>
            <a:endParaRPr lang="en-US" sz="2400" dirty="0"/>
          </a:p>
          <a:p>
            <a:pPr marL="514350" indent="-514350">
              <a:buFont typeface="+mj-lt"/>
              <a:buAutoNum type="arabicPeriod"/>
            </a:pPr>
            <a:r>
              <a:rPr lang="en-US" sz="2400" dirty="0"/>
              <a:t>Align the sequences</a:t>
            </a:r>
          </a:p>
          <a:p>
            <a:pPr marL="514350" indent="-514350">
              <a:buFont typeface="+mj-lt"/>
              <a:buAutoNum type="arabicPeriod"/>
            </a:pPr>
            <a:endParaRPr lang="en-US" sz="2400" dirty="0"/>
          </a:p>
          <a:p>
            <a:pPr marL="514350" indent="-514350">
              <a:buFont typeface="+mj-lt"/>
              <a:buAutoNum type="arabicPeriod"/>
            </a:pPr>
            <a:r>
              <a:rPr lang="en-US" sz="2400" dirty="0"/>
              <a:t>Test models of evolution</a:t>
            </a:r>
          </a:p>
          <a:p>
            <a:pPr marL="514350" indent="-514350">
              <a:buFont typeface="+mj-lt"/>
              <a:buAutoNum type="arabicPeriod"/>
            </a:pPr>
            <a:endParaRPr lang="en-US" sz="2400" dirty="0"/>
          </a:p>
          <a:p>
            <a:pPr marL="514350" indent="-514350">
              <a:buFont typeface="+mj-lt"/>
              <a:buAutoNum type="arabicPeriod"/>
            </a:pPr>
            <a:r>
              <a:rPr lang="en-US" sz="2400" dirty="0"/>
              <a:t>Build a phylogenetic tree</a:t>
            </a:r>
          </a:p>
          <a:p>
            <a:pPr marL="514350" indent="-514350">
              <a:buFont typeface="+mj-lt"/>
              <a:buAutoNum type="arabicPeriod"/>
            </a:pPr>
            <a:endParaRPr lang="en-US" sz="2400" dirty="0"/>
          </a:p>
          <a:p>
            <a:pPr marL="514350" indent="-514350">
              <a:buFont typeface="+mj-lt"/>
              <a:buAutoNum type="arabicPeriod"/>
            </a:pPr>
            <a:r>
              <a:rPr lang="en-US" sz="2400" dirty="0"/>
              <a:t>Interpret the results</a:t>
            </a:r>
          </a:p>
        </p:txBody>
      </p:sp>
    </p:spTree>
    <p:extLst>
      <p:ext uri="{BB962C8B-B14F-4D97-AF65-F5344CB8AC3E}">
        <p14:creationId xmlns:p14="http://schemas.microsoft.com/office/powerpoint/2010/main" val="1877123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Phylogenetic inference in 5 simple steps</a:t>
            </a:r>
          </a:p>
        </p:txBody>
      </p:sp>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838201" y="1825625"/>
            <a:ext cx="3571874" cy="4667250"/>
          </a:xfrm>
        </p:spPr>
        <p:txBody>
          <a:bodyPr>
            <a:normAutofit/>
          </a:bodyPr>
          <a:lstStyle/>
          <a:p>
            <a:pPr marL="514350" indent="-514350">
              <a:buFont typeface="+mj-lt"/>
              <a:buAutoNum type="arabicPeriod"/>
            </a:pPr>
            <a:r>
              <a:rPr lang="en-US" sz="1600" b="1" dirty="0"/>
              <a:t>Choose your data</a:t>
            </a:r>
          </a:p>
          <a:p>
            <a:pPr marL="514350" indent="-514350">
              <a:buFont typeface="+mj-lt"/>
              <a:buAutoNum type="arabicPeriod"/>
            </a:pPr>
            <a:endParaRPr lang="en-US" sz="1600" dirty="0"/>
          </a:p>
          <a:p>
            <a:pPr marL="514350" indent="-514350">
              <a:buFont typeface="+mj-lt"/>
              <a:buAutoNum type="arabicPeriod"/>
            </a:pPr>
            <a:r>
              <a:rPr lang="en-US" sz="1600" dirty="0"/>
              <a:t>Align the sequences</a:t>
            </a:r>
          </a:p>
          <a:p>
            <a:pPr marL="514350" indent="-514350">
              <a:buFont typeface="+mj-lt"/>
              <a:buAutoNum type="arabicPeriod"/>
            </a:pPr>
            <a:endParaRPr lang="en-US" sz="1600" dirty="0"/>
          </a:p>
          <a:p>
            <a:pPr marL="514350" indent="-514350">
              <a:buFont typeface="+mj-lt"/>
              <a:buAutoNum type="arabicPeriod"/>
            </a:pPr>
            <a:r>
              <a:rPr lang="en-US" sz="1600" dirty="0"/>
              <a:t>Test models of evolution</a:t>
            </a:r>
          </a:p>
          <a:p>
            <a:pPr marL="514350" indent="-514350">
              <a:buFont typeface="+mj-lt"/>
              <a:buAutoNum type="arabicPeriod"/>
            </a:pPr>
            <a:endParaRPr lang="en-US" sz="1600" dirty="0"/>
          </a:p>
          <a:p>
            <a:pPr marL="514350" indent="-514350">
              <a:buFont typeface="+mj-lt"/>
              <a:buAutoNum type="arabicPeriod"/>
            </a:pPr>
            <a:r>
              <a:rPr lang="en-US" sz="1600" dirty="0"/>
              <a:t>Build a phylogenetic tree</a:t>
            </a:r>
          </a:p>
          <a:p>
            <a:pPr marL="514350" indent="-514350">
              <a:buFont typeface="+mj-lt"/>
              <a:buAutoNum type="arabicPeriod"/>
            </a:pPr>
            <a:endParaRPr lang="en-US" sz="1600" dirty="0"/>
          </a:p>
          <a:p>
            <a:pPr marL="514350" indent="-514350">
              <a:buFont typeface="+mj-lt"/>
              <a:buAutoNum type="arabicPeriod"/>
            </a:pPr>
            <a:r>
              <a:rPr lang="en-US" sz="1600" dirty="0"/>
              <a:t>Interpret the results</a:t>
            </a:r>
          </a:p>
        </p:txBody>
      </p:sp>
      <p:sp>
        <p:nvSpPr>
          <p:cNvPr id="4" name="Content Placeholder 2">
            <a:extLst>
              <a:ext uri="{FF2B5EF4-FFF2-40B4-BE49-F238E27FC236}">
                <a16:creationId xmlns:a16="http://schemas.microsoft.com/office/drawing/2014/main" id="{EC20E580-7C4E-D5BD-7B5C-8D48270D5117}"/>
              </a:ext>
            </a:extLst>
          </p:cNvPr>
          <p:cNvSpPr txBox="1">
            <a:spLocks/>
          </p:cNvSpPr>
          <p:nvPr/>
        </p:nvSpPr>
        <p:spPr>
          <a:xfrm>
            <a:off x="5029200" y="1690688"/>
            <a:ext cx="6572249" cy="781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Data must be relevant to research question</a:t>
            </a:r>
          </a:p>
          <a:p>
            <a:pPr marL="0" indent="0">
              <a:buNone/>
            </a:pPr>
            <a:endParaRPr lang="en-US" sz="2400" dirty="0"/>
          </a:p>
        </p:txBody>
      </p:sp>
      <p:sp>
        <p:nvSpPr>
          <p:cNvPr id="5" name="Content Placeholder 2">
            <a:extLst>
              <a:ext uri="{FF2B5EF4-FFF2-40B4-BE49-F238E27FC236}">
                <a16:creationId xmlns:a16="http://schemas.microsoft.com/office/drawing/2014/main" id="{877FE3C5-261D-60F0-2611-71662F652333}"/>
              </a:ext>
            </a:extLst>
          </p:cNvPr>
          <p:cNvSpPr txBox="1">
            <a:spLocks/>
          </p:cNvSpPr>
          <p:nvPr/>
        </p:nvSpPr>
        <p:spPr>
          <a:xfrm>
            <a:off x="5029199" y="2471738"/>
            <a:ext cx="6572249" cy="4333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Possible sources:</a:t>
            </a:r>
          </a:p>
        </p:txBody>
      </p:sp>
      <p:sp>
        <p:nvSpPr>
          <p:cNvPr id="6" name="Content Placeholder 2">
            <a:extLst>
              <a:ext uri="{FF2B5EF4-FFF2-40B4-BE49-F238E27FC236}">
                <a16:creationId xmlns:a16="http://schemas.microsoft.com/office/drawing/2014/main" id="{B70CB4D4-B449-C33D-B40D-9C9C74D578D3}"/>
              </a:ext>
            </a:extLst>
          </p:cNvPr>
          <p:cNvSpPr txBox="1">
            <a:spLocks/>
          </p:cNvSpPr>
          <p:nvPr/>
        </p:nvSpPr>
        <p:spPr>
          <a:xfrm>
            <a:off x="6426356" y="2905125"/>
            <a:ext cx="5025946" cy="4333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Literature</a:t>
            </a:r>
          </a:p>
        </p:txBody>
      </p:sp>
      <p:sp>
        <p:nvSpPr>
          <p:cNvPr id="7" name="Content Placeholder 2">
            <a:extLst>
              <a:ext uri="{FF2B5EF4-FFF2-40B4-BE49-F238E27FC236}">
                <a16:creationId xmlns:a16="http://schemas.microsoft.com/office/drawing/2014/main" id="{A2899ADD-B5EF-FE5C-58ED-F9579ECCE6F2}"/>
              </a:ext>
            </a:extLst>
          </p:cNvPr>
          <p:cNvSpPr txBox="1">
            <a:spLocks/>
          </p:cNvSpPr>
          <p:nvPr/>
        </p:nvSpPr>
        <p:spPr>
          <a:xfrm>
            <a:off x="6426356" y="3283744"/>
            <a:ext cx="5025946" cy="4333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Public databases (e.g., </a:t>
            </a:r>
            <a:r>
              <a:rPr lang="en-US" sz="2400" dirty="0" err="1"/>
              <a:t>Genbank</a:t>
            </a:r>
            <a:r>
              <a:rPr lang="en-US" sz="2400" dirty="0"/>
              <a:t>)</a:t>
            </a:r>
          </a:p>
        </p:txBody>
      </p:sp>
      <p:sp>
        <p:nvSpPr>
          <p:cNvPr id="8" name="Content Placeholder 2">
            <a:extLst>
              <a:ext uri="{FF2B5EF4-FFF2-40B4-BE49-F238E27FC236}">
                <a16:creationId xmlns:a16="http://schemas.microsoft.com/office/drawing/2014/main" id="{88E2CFA3-5E39-D54B-1578-D5234EF4E622}"/>
              </a:ext>
            </a:extLst>
          </p:cNvPr>
          <p:cNvSpPr txBox="1">
            <a:spLocks/>
          </p:cNvSpPr>
          <p:nvPr/>
        </p:nvSpPr>
        <p:spPr>
          <a:xfrm>
            <a:off x="6426356" y="4095751"/>
            <a:ext cx="5025946" cy="4333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In-house datasets</a:t>
            </a:r>
          </a:p>
        </p:txBody>
      </p:sp>
      <p:sp>
        <p:nvSpPr>
          <p:cNvPr id="9" name="Content Placeholder 2">
            <a:extLst>
              <a:ext uri="{FF2B5EF4-FFF2-40B4-BE49-F238E27FC236}">
                <a16:creationId xmlns:a16="http://schemas.microsoft.com/office/drawing/2014/main" id="{66300896-E419-3BE5-C6FA-5B7409D52A09}"/>
              </a:ext>
            </a:extLst>
          </p:cNvPr>
          <p:cNvSpPr txBox="1">
            <a:spLocks/>
          </p:cNvSpPr>
          <p:nvPr/>
        </p:nvSpPr>
        <p:spPr>
          <a:xfrm>
            <a:off x="6426356" y="3662364"/>
            <a:ext cx="5025946" cy="4333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Specialized repositories (e.g., </a:t>
            </a:r>
            <a:r>
              <a:rPr lang="en-US" sz="2400" dirty="0" err="1"/>
              <a:t>Flybase</a:t>
            </a:r>
            <a:r>
              <a:rPr lang="en-US" sz="2400" dirty="0"/>
              <a:t>)</a:t>
            </a:r>
          </a:p>
        </p:txBody>
      </p:sp>
      <p:sp>
        <p:nvSpPr>
          <p:cNvPr id="10" name="Content Placeholder 2">
            <a:extLst>
              <a:ext uri="{FF2B5EF4-FFF2-40B4-BE49-F238E27FC236}">
                <a16:creationId xmlns:a16="http://schemas.microsoft.com/office/drawing/2014/main" id="{FD48B39F-5C90-3672-4EDA-1D9BE57BA214}"/>
              </a:ext>
            </a:extLst>
          </p:cNvPr>
          <p:cNvSpPr txBox="1">
            <a:spLocks/>
          </p:cNvSpPr>
          <p:nvPr/>
        </p:nvSpPr>
        <p:spPr>
          <a:xfrm>
            <a:off x="4220238" y="4841518"/>
            <a:ext cx="2133326" cy="803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0000"/>
                </a:solidFill>
              </a:rPr>
              <a:t>Bad / insufficient data </a:t>
            </a:r>
          </a:p>
        </p:txBody>
      </p:sp>
      <p:sp>
        <p:nvSpPr>
          <p:cNvPr id="11" name="Content Placeholder 2">
            <a:extLst>
              <a:ext uri="{FF2B5EF4-FFF2-40B4-BE49-F238E27FC236}">
                <a16:creationId xmlns:a16="http://schemas.microsoft.com/office/drawing/2014/main" id="{FB6DEA18-6D28-75D1-F95D-1431CF054D5B}"/>
              </a:ext>
            </a:extLst>
          </p:cNvPr>
          <p:cNvSpPr txBox="1">
            <a:spLocks/>
          </p:cNvSpPr>
          <p:nvPr/>
        </p:nvSpPr>
        <p:spPr>
          <a:xfrm>
            <a:off x="6019939" y="4904304"/>
            <a:ext cx="839113" cy="803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0000"/>
                </a:solidFill>
              </a:rPr>
              <a:t>=</a:t>
            </a:r>
          </a:p>
          <a:p>
            <a:pPr marL="0" indent="0">
              <a:buFont typeface="Arial" panose="020B0604020202020204" pitchFamily="34" charset="0"/>
              <a:buNone/>
            </a:pPr>
            <a:endParaRPr lang="en-US" sz="2400" dirty="0">
              <a:solidFill>
                <a:srgbClr val="FF0000"/>
              </a:solidFill>
            </a:endParaRPr>
          </a:p>
        </p:txBody>
      </p:sp>
      <p:sp>
        <p:nvSpPr>
          <p:cNvPr id="12" name="Content Placeholder 2">
            <a:extLst>
              <a:ext uri="{FF2B5EF4-FFF2-40B4-BE49-F238E27FC236}">
                <a16:creationId xmlns:a16="http://schemas.microsoft.com/office/drawing/2014/main" id="{F2A9F857-4858-C928-AA12-AB985FAAC26E}"/>
              </a:ext>
            </a:extLst>
          </p:cNvPr>
          <p:cNvSpPr txBox="1">
            <a:spLocks/>
          </p:cNvSpPr>
          <p:nvPr/>
        </p:nvSpPr>
        <p:spPr>
          <a:xfrm>
            <a:off x="6791988" y="4857555"/>
            <a:ext cx="2133326" cy="803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0000"/>
                </a:solidFill>
              </a:rPr>
              <a:t>Bad phylogenies</a:t>
            </a:r>
          </a:p>
          <a:p>
            <a:pPr marL="0" indent="0">
              <a:buFont typeface="Arial" panose="020B0604020202020204" pitchFamily="34" charset="0"/>
              <a:buNone/>
            </a:pPr>
            <a:endParaRPr lang="en-US" sz="2400" dirty="0">
              <a:solidFill>
                <a:srgbClr val="FF0000"/>
              </a:solidFill>
            </a:endParaRPr>
          </a:p>
        </p:txBody>
      </p:sp>
      <p:sp>
        <p:nvSpPr>
          <p:cNvPr id="13" name="Content Placeholder 2">
            <a:extLst>
              <a:ext uri="{FF2B5EF4-FFF2-40B4-BE49-F238E27FC236}">
                <a16:creationId xmlns:a16="http://schemas.microsoft.com/office/drawing/2014/main" id="{9A8BE2DC-3C70-5054-F726-DE4C3AD123D1}"/>
              </a:ext>
            </a:extLst>
          </p:cNvPr>
          <p:cNvSpPr txBox="1">
            <a:spLocks/>
          </p:cNvSpPr>
          <p:nvPr/>
        </p:nvSpPr>
        <p:spPr>
          <a:xfrm>
            <a:off x="8763139" y="4904304"/>
            <a:ext cx="839113" cy="803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0000"/>
                </a:solidFill>
              </a:rPr>
              <a:t>=</a:t>
            </a:r>
          </a:p>
          <a:p>
            <a:pPr marL="0" indent="0">
              <a:buFont typeface="Arial" panose="020B0604020202020204" pitchFamily="34" charset="0"/>
              <a:buNone/>
            </a:pPr>
            <a:endParaRPr lang="en-US" sz="2400" dirty="0">
              <a:solidFill>
                <a:srgbClr val="FF0000"/>
              </a:solidFill>
            </a:endParaRPr>
          </a:p>
        </p:txBody>
      </p:sp>
      <p:sp>
        <p:nvSpPr>
          <p:cNvPr id="14" name="Content Placeholder 2">
            <a:extLst>
              <a:ext uri="{FF2B5EF4-FFF2-40B4-BE49-F238E27FC236}">
                <a16:creationId xmlns:a16="http://schemas.microsoft.com/office/drawing/2014/main" id="{36471EB0-9D8F-1576-536C-9FD9706956D3}"/>
              </a:ext>
            </a:extLst>
          </p:cNvPr>
          <p:cNvSpPr txBox="1">
            <a:spLocks/>
          </p:cNvSpPr>
          <p:nvPr/>
        </p:nvSpPr>
        <p:spPr>
          <a:xfrm>
            <a:off x="9468122" y="4904304"/>
            <a:ext cx="2133326" cy="803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0000"/>
                </a:solidFill>
              </a:rPr>
              <a:t>Erroneous inferences</a:t>
            </a:r>
          </a:p>
          <a:p>
            <a:pPr marL="0" indent="0">
              <a:buFont typeface="Arial" panose="020B0604020202020204" pitchFamily="34" charset="0"/>
              <a:buNone/>
            </a:pPr>
            <a:endParaRPr lang="en-US" sz="2400" dirty="0">
              <a:solidFill>
                <a:srgbClr val="FF0000"/>
              </a:solidFill>
            </a:endParaRPr>
          </a:p>
        </p:txBody>
      </p:sp>
    </p:spTree>
    <p:extLst>
      <p:ext uri="{BB962C8B-B14F-4D97-AF65-F5344CB8AC3E}">
        <p14:creationId xmlns:p14="http://schemas.microsoft.com/office/powerpoint/2010/main" val="22544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7" grpId="0"/>
      <p:bldP spid="8" grpId="0"/>
      <p:bldP spid="9" grpId="0"/>
      <p:bldP spid="10" grpId="0"/>
      <p:bldP spid="11" grpId="0"/>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Phylogenetic inference in 5 simple steps</a:t>
            </a:r>
          </a:p>
        </p:txBody>
      </p:sp>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838201" y="1825625"/>
            <a:ext cx="3571874" cy="4667250"/>
          </a:xfrm>
        </p:spPr>
        <p:txBody>
          <a:bodyPr>
            <a:normAutofit/>
          </a:bodyPr>
          <a:lstStyle/>
          <a:p>
            <a:pPr marL="514350" indent="-514350">
              <a:buFont typeface="+mj-lt"/>
              <a:buAutoNum type="arabicPeriod"/>
            </a:pPr>
            <a:r>
              <a:rPr lang="en-US" sz="1600" b="1" dirty="0"/>
              <a:t>Choose your data</a:t>
            </a:r>
          </a:p>
          <a:p>
            <a:pPr marL="514350" indent="-514350">
              <a:buFont typeface="+mj-lt"/>
              <a:buAutoNum type="arabicPeriod"/>
            </a:pPr>
            <a:endParaRPr lang="en-US" sz="1600" dirty="0"/>
          </a:p>
          <a:p>
            <a:pPr marL="514350" indent="-514350">
              <a:buFont typeface="+mj-lt"/>
              <a:buAutoNum type="arabicPeriod"/>
            </a:pPr>
            <a:r>
              <a:rPr lang="en-US" sz="1600" dirty="0"/>
              <a:t>Align the sequences</a:t>
            </a:r>
          </a:p>
          <a:p>
            <a:pPr marL="514350" indent="-514350">
              <a:buFont typeface="+mj-lt"/>
              <a:buAutoNum type="arabicPeriod"/>
            </a:pPr>
            <a:endParaRPr lang="en-US" sz="1600" dirty="0"/>
          </a:p>
          <a:p>
            <a:pPr marL="514350" indent="-514350">
              <a:buFont typeface="+mj-lt"/>
              <a:buAutoNum type="arabicPeriod"/>
            </a:pPr>
            <a:r>
              <a:rPr lang="en-US" sz="1600" dirty="0"/>
              <a:t>Test models of evolution</a:t>
            </a:r>
          </a:p>
          <a:p>
            <a:pPr marL="514350" indent="-514350">
              <a:buFont typeface="+mj-lt"/>
              <a:buAutoNum type="arabicPeriod"/>
            </a:pPr>
            <a:endParaRPr lang="en-US" sz="1600" dirty="0"/>
          </a:p>
          <a:p>
            <a:pPr marL="514350" indent="-514350">
              <a:buFont typeface="+mj-lt"/>
              <a:buAutoNum type="arabicPeriod"/>
            </a:pPr>
            <a:r>
              <a:rPr lang="en-US" sz="1600" dirty="0"/>
              <a:t>Build a phylogenetic tree</a:t>
            </a:r>
          </a:p>
          <a:p>
            <a:pPr marL="514350" indent="-514350">
              <a:buFont typeface="+mj-lt"/>
              <a:buAutoNum type="arabicPeriod"/>
            </a:pPr>
            <a:endParaRPr lang="en-US" sz="1600" dirty="0"/>
          </a:p>
          <a:p>
            <a:pPr marL="514350" indent="-514350">
              <a:buFont typeface="+mj-lt"/>
              <a:buAutoNum type="arabicPeriod"/>
            </a:pPr>
            <a:r>
              <a:rPr lang="en-US" sz="1600" dirty="0"/>
              <a:t>Interpret the results</a:t>
            </a:r>
          </a:p>
        </p:txBody>
      </p:sp>
      <p:pic>
        <p:nvPicPr>
          <p:cNvPr id="16" name="Picture 15">
            <a:extLst>
              <a:ext uri="{FF2B5EF4-FFF2-40B4-BE49-F238E27FC236}">
                <a16:creationId xmlns:a16="http://schemas.microsoft.com/office/drawing/2014/main" id="{60B96579-D2FD-A170-04C6-6D178EECE57D}"/>
              </a:ext>
            </a:extLst>
          </p:cNvPr>
          <p:cNvPicPr>
            <a:picLocks noChangeAspect="1"/>
          </p:cNvPicPr>
          <p:nvPr/>
        </p:nvPicPr>
        <p:blipFill rotWithShape="1">
          <a:blip r:embed="rId3"/>
          <a:srcRect l="8203" t="14445" r="22969" b="3889"/>
          <a:stretch/>
        </p:blipFill>
        <p:spPr>
          <a:xfrm>
            <a:off x="4171887" y="1690688"/>
            <a:ext cx="6734006" cy="4494432"/>
          </a:xfrm>
          <a:prstGeom prst="rect">
            <a:avLst/>
          </a:prstGeom>
        </p:spPr>
      </p:pic>
    </p:spTree>
    <p:extLst>
      <p:ext uri="{BB962C8B-B14F-4D97-AF65-F5344CB8AC3E}">
        <p14:creationId xmlns:p14="http://schemas.microsoft.com/office/powerpoint/2010/main" val="1884221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647D-4210-68F5-8D89-1D0AE4FEC749}"/>
              </a:ext>
            </a:extLst>
          </p:cNvPr>
          <p:cNvSpPr>
            <a:spLocks noGrp="1"/>
          </p:cNvSpPr>
          <p:nvPr>
            <p:ph type="title"/>
          </p:nvPr>
        </p:nvSpPr>
        <p:spPr/>
        <p:txBody>
          <a:bodyPr/>
          <a:lstStyle/>
          <a:p>
            <a:r>
              <a:rPr lang="en-US" dirty="0"/>
              <a:t>Phylogenetic inference in 5 simple steps</a:t>
            </a:r>
          </a:p>
        </p:txBody>
      </p:sp>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838201" y="1825625"/>
            <a:ext cx="3571874" cy="4667250"/>
          </a:xfrm>
        </p:spPr>
        <p:txBody>
          <a:bodyPr>
            <a:normAutofit/>
          </a:bodyPr>
          <a:lstStyle/>
          <a:p>
            <a:pPr marL="514350" indent="-514350">
              <a:buFont typeface="+mj-lt"/>
              <a:buAutoNum type="arabicPeriod"/>
            </a:pPr>
            <a:r>
              <a:rPr lang="en-US" sz="1600" b="1" dirty="0"/>
              <a:t>Choose your data</a:t>
            </a:r>
          </a:p>
          <a:p>
            <a:pPr marL="514350" indent="-514350">
              <a:buFont typeface="+mj-lt"/>
              <a:buAutoNum type="arabicPeriod"/>
            </a:pPr>
            <a:endParaRPr lang="en-US" sz="1600" dirty="0"/>
          </a:p>
          <a:p>
            <a:pPr marL="514350" indent="-514350">
              <a:buFont typeface="+mj-lt"/>
              <a:buAutoNum type="arabicPeriod"/>
            </a:pPr>
            <a:r>
              <a:rPr lang="en-US" sz="1600" dirty="0"/>
              <a:t>Align the sequences</a:t>
            </a:r>
          </a:p>
          <a:p>
            <a:pPr marL="514350" indent="-514350">
              <a:buFont typeface="+mj-lt"/>
              <a:buAutoNum type="arabicPeriod"/>
            </a:pPr>
            <a:endParaRPr lang="en-US" sz="1600" dirty="0"/>
          </a:p>
          <a:p>
            <a:pPr marL="514350" indent="-514350">
              <a:buFont typeface="+mj-lt"/>
              <a:buAutoNum type="arabicPeriod"/>
            </a:pPr>
            <a:r>
              <a:rPr lang="en-US" sz="1600" dirty="0"/>
              <a:t>Test models of evolution</a:t>
            </a:r>
          </a:p>
          <a:p>
            <a:pPr marL="514350" indent="-514350">
              <a:buFont typeface="+mj-lt"/>
              <a:buAutoNum type="arabicPeriod"/>
            </a:pPr>
            <a:endParaRPr lang="en-US" sz="1600" dirty="0"/>
          </a:p>
          <a:p>
            <a:pPr marL="514350" indent="-514350">
              <a:buFont typeface="+mj-lt"/>
              <a:buAutoNum type="arabicPeriod"/>
            </a:pPr>
            <a:r>
              <a:rPr lang="en-US" sz="1600" dirty="0"/>
              <a:t>Build a phylogenetic tree</a:t>
            </a:r>
          </a:p>
          <a:p>
            <a:pPr marL="514350" indent="-514350">
              <a:buFont typeface="+mj-lt"/>
              <a:buAutoNum type="arabicPeriod"/>
            </a:pPr>
            <a:endParaRPr lang="en-US" sz="1600" dirty="0"/>
          </a:p>
          <a:p>
            <a:pPr marL="514350" indent="-514350">
              <a:buFont typeface="+mj-lt"/>
              <a:buAutoNum type="arabicPeriod"/>
            </a:pPr>
            <a:r>
              <a:rPr lang="en-US" sz="1600" dirty="0"/>
              <a:t>Interpret the results</a:t>
            </a:r>
          </a:p>
        </p:txBody>
      </p:sp>
      <p:pic>
        <p:nvPicPr>
          <p:cNvPr id="5" name="Picture 4" descr="Diagram&#10;&#10;Description automatically generated">
            <a:extLst>
              <a:ext uri="{FF2B5EF4-FFF2-40B4-BE49-F238E27FC236}">
                <a16:creationId xmlns:a16="http://schemas.microsoft.com/office/drawing/2014/main" id="{85B1D4E9-9012-D514-2E83-04D53A952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269" y="1305527"/>
            <a:ext cx="5081231" cy="5431936"/>
          </a:xfrm>
          <a:prstGeom prst="rect">
            <a:avLst/>
          </a:prstGeom>
        </p:spPr>
      </p:pic>
    </p:spTree>
    <p:extLst>
      <p:ext uri="{BB962C8B-B14F-4D97-AF65-F5344CB8AC3E}">
        <p14:creationId xmlns:p14="http://schemas.microsoft.com/office/powerpoint/2010/main" val="1864086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F2C36A-FC1C-C7D1-5EC3-4C90FC9EE8DF}"/>
              </a:ext>
            </a:extLst>
          </p:cNvPr>
          <p:cNvSpPr>
            <a:spLocks noGrp="1"/>
          </p:cNvSpPr>
          <p:nvPr>
            <p:ph idx="1"/>
          </p:nvPr>
        </p:nvSpPr>
        <p:spPr>
          <a:xfrm>
            <a:off x="838201" y="1825625"/>
            <a:ext cx="3571874" cy="4667250"/>
          </a:xfrm>
        </p:spPr>
        <p:txBody>
          <a:bodyPr>
            <a:normAutofit/>
          </a:bodyPr>
          <a:lstStyle/>
          <a:p>
            <a:pPr marL="514350" indent="-514350">
              <a:buFont typeface="+mj-lt"/>
              <a:buAutoNum type="arabicPeriod"/>
            </a:pPr>
            <a:r>
              <a:rPr lang="en-US" sz="1600" b="1" dirty="0"/>
              <a:t>Choose your data</a:t>
            </a:r>
          </a:p>
          <a:p>
            <a:pPr marL="514350" indent="-514350">
              <a:buFont typeface="+mj-lt"/>
              <a:buAutoNum type="arabicPeriod"/>
            </a:pPr>
            <a:endParaRPr lang="en-US" sz="1600" dirty="0"/>
          </a:p>
          <a:p>
            <a:pPr marL="514350" indent="-514350">
              <a:buFont typeface="+mj-lt"/>
              <a:buAutoNum type="arabicPeriod"/>
            </a:pPr>
            <a:r>
              <a:rPr lang="en-US" sz="1600" dirty="0"/>
              <a:t>Align the sequences</a:t>
            </a:r>
          </a:p>
          <a:p>
            <a:pPr marL="514350" indent="-514350">
              <a:buFont typeface="+mj-lt"/>
              <a:buAutoNum type="arabicPeriod"/>
            </a:pPr>
            <a:endParaRPr lang="en-US" sz="1600" dirty="0"/>
          </a:p>
          <a:p>
            <a:pPr marL="514350" indent="-514350">
              <a:buFont typeface="+mj-lt"/>
              <a:buAutoNum type="arabicPeriod"/>
            </a:pPr>
            <a:r>
              <a:rPr lang="en-US" sz="1600" dirty="0"/>
              <a:t>Test models of evolution</a:t>
            </a:r>
          </a:p>
          <a:p>
            <a:pPr marL="514350" indent="-514350">
              <a:buFont typeface="+mj-lt"/>
              <a:buAutoNum type="arabicPeriod"/>
            </a:pPr>
            <a:endParaRPr lang="en-US" sz="1600" dirty="0"/>
          </a:p>
          <a:p>
            <a:pPr marL="514350" indent="-514350">
              <a:buFont typeface="+mj-lt"/>
              <a:buAutoNum type="arabicPeriod"/>
            </a:pPr>
            <a:r>
              <a:rPr lang="en-US" sz="1600" dirty="0"/>
              <a:t>Build a phylogenetic tree</a:t>
            </a:r>
          </a:p>
          <a:p>
            <a:pPr marL="514350" indent="-514350">
              <a:buFont typeface="+mj-lt"/>
              <a:buAutoNum type="arabicPeriod"/>
            </a:pPr>
            <a:endParaRPr lang="en-US" sz="1600" dirty="0"/>
          </a:p>
          <a:p>
            <a:pPr marL="514350" indent="-514350">
              <a:buFont typeface="+mj-lt"/>
              <a:buAutoNum type="arabicPeriod"/>
            </a:pPr>
            <a:r>
              <a:rPr lang="en-US" sz="1600" dirty="0"/>
              <a:t>Interpret the results</a:t>
            </a:r>
          </a:p>
        </p:txBody>
      </p:sp>
      <p:pic>
        <p:nvPicPr>
          <p:cNvPr id="5" name="Picture 4" descr="Diagram&#10;&#10;Description automatically generated">
            <a:extLst>
              <a:ext uri="{FF2B5EF4-FFF2-40B4-BE49-F238E27FC236}">
                <a16:creationId xmlns:a16="http://schemas.microsoft.com/office/drawing/2014/main" id="{85B1D4E9-9012-D514-2E83-04D53A952D1C}"/>
              </a:ext>
            </a:extLst>
          </p:cNvPr>
          <p:cNvPicPr>
            <a:picLocks noChangeAspect="1"/>
          </p:cNvPicPr>
          <p:nvPr/>
        </p:nvPicPr>
        <p:blipFill rotWithShape="1">
          <a:blip r:embed="rId3">
            <a:extLst>
              <a:ext uri="{28A0092B-C50C-407E-A947-70E740481C1C}">
                <a14:useLocalDpi xmlns:a14="http://schemas.microsoft.com/office/drawing/2010/main" val="0"/>
              </a:ext>
            </a:extLst>
          </a:blip>
          <a:srcRect t="8263"/>
          <a:stretch/>
        </p:blipFill>
        <p:spPr>
          <a:xfrm>
            <a:off x="4410076" y="1"/>
            <a:ext cx="6993060" cy="6858000"/>
          </a:xfrm>
          <a:prstGeom prst="rect">
            <a:avLst/>
          </a:prstGeom>
        </p:spPr>
      </p:pic>
    </p:spTree>
    <p:extLst>
      <p:ext uri="{BB962C8B-B14F-4D97-AF65-F5344CB8AC3E}">
        <p14:creationId xmlns:p14="http://schemas.microsoft.com/office/powerpoint/2010/main" val="3866062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4191</TotalTime>
  <Words>2995</Words>
  <Application>Microsoft Office PowerPoint</Application>
  <PresentationFormat>Widescreen</PresentationFormat>
  <Paragraphs>517</Paragraphs>
  <Slides>32</Slides>
  <Notes>27</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-apple-system</vt:lpstr>
      <vt:lpstr>Arial</vt:lpstr>
      <vt:lpstr>Calibri</vt:lpstr>
      <vt:lpstr>Calibri Light</vt:lpstr>
      <vt:lpstr>Cascadia Code</vt:lpstr>
      <vt:lpstr>Gill Sans Nova</vt:lpstr>
      <vt:lpstr>Kohinoor Telugu Medium</vt:lpstr>
      <vt:lpstr>Liberation Sans</vt:lpstr>
      <vt:lpstr>Söhne</vt:lpstr>
      <vt:lpstr>Office Theme</vt:lpstr>
      <vt:lpstr>Phylogenetics in the  –omics Era</vt:lpstr>
      <vt:lpstr>PowerPoint Presentation</vt:lpstr>
      <vt:lpstr>PowerPoint Presentation</vt:lpstr>
      <vt:lpstr>PowerPoint Presentation</vt:lpstr>
      <vt:lpstr>Phylogenetic inference in 5 simple steps</vt:lpstr>
      <vt:lpstr>Phylogenetic inference in 5 simple steps</vt:lpstr>
      <vt:lpstr>Phylogenetic inference in 5 simple steps</vt:lpstr>
      <vt:lpstr>Phylogenetic inference in 5 simple steps</vt:lpstr>
      <vt:lpstr>PowerPoint Presentation</vt:lpstr>
      <vt:lpstr>Phylogenetic inference in 5 simple steps</vt:lpstr>
      <vt:lpstr>Phylogenetic inference in 5 simple steps</vt:lpstr>
      <vt:lpstr>Phylogenetic inference in 5 simple steps</vt:lpstr>
      <vt:lpstr>Phylogenetic inference in 5 simple steps</vt:lpstr>
      <vt:lpstr>Phylogenetic inference in 5 simple steps</vt:lpstr>
      <vt:lpstr>Phylogenetic inference in 5 simple steps</vt:lpstr>
      <vt:lpstr>Phylogenetic inference in 5 simple steps</vt:lpstr>
      <vt:lpstr>Phylogenetic inference in 5 simple steps</vt:lpstr>
      <vt:lpstr>Phylogenetic inference in 5 simple steps</vt:lpstr>
      <vt:lpstr>Phylogenetic inference in 5 simple steps</vt:lpstr>
      <vt:lpstr>Phylogenetic inference in 5 simple steps</vt:lpstr>
      <vt:lpstr>Phylogenetic inference in 5 simple steps</vt:lpstr>
      <vt:lpstr>Phylogenetic inference in 5 simple steps</vt:lpstr>
      <vt:lpstr>Phylogenetic inference in 5 simple steps</vt:lpstr>
      <vt:lpstr>Phylogenetic inference in 5 simple steps</vt:lpstr>
      <vt:lpstr>Phylogenetic inference in 5 simple steps</vt:lpstr>
      <vt:lpstr>Phylogenetic inference in 5 simple steps</vt:lpstr>
      <vt:lpstr>Phylogenetic inference in 5 simple steps</vt:lpstr>
      <vt:lpstr>So I have a phylogeny… now what?</vt:lpstr>
      <vt:lpstr>So I have a phylogeny… now what?</vt:lpstr>
      <vt:lpstr>Other prospects</vt:lpstr>
      <vt:lpstr>PowerPoint Presentation</vt:lpstr>
      <vt:lpstr>Orthology Inference &amp; Determining Positive Selection of Genes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Phylogenetics in the –omics era</dc:title>
  <dc:creator>Perez Moreno,Jorge</dc:creator>
  <cp:lastModifiedBy>Perez Moreno,Jorge</cp:lastModifiedBy>
  <cp:revision>77</cp:revision>
  <dcterms:created xsi:type="dcterms:W3CDTF">2023-01-02T22:26:35Z</dcterms:created>
  <dcterms:modified xsi:type="dcterms:W3CDTF">2023-01-05T20:17:48Z</dcterms:modified>
</cp:coreProperties>
</file>